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3.xml" ContentType="application/vnd.openxmlformats-officedocument.theme+xml"/>
  <Override PartName="/ppt/tags/tag1.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5" r:id="rId3"/>
  </p:sldMasterIdLst>
  <p:sldIdLst>
    <p:sldId id="256" r:id="rId4"/>
    <p:sldId id="2147375367" r:id="rId5"/>
    <p:sldId id="257" r:id="rId6"/>
    <p:sldId id="267" r:id="rId7"/>
    <p:sldId id="268" r:id="rId8"/>
    <p:sldId id="269" r:id="rId9"/>
    <p:sldId id="596" r:id="rId10"/>
    <p:sldId id="602" r:id="rId11"/>
    <p:sldId id="603" r:id="rId12"/>
    <p:sldId id="593" r:id="rId13"/>
    <p:sldId id="604" r:id="rId14"/>
    <p:sldId id="606" r:id="rId15"/>
    <p:sldId id="607" r:id="rId16"/>
    <p:sldId id="609" r:id="rId17"/>
    <p:sldId id="608" r:id="rId18"/>
    <p:sldId id="26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95" d="100"/>
          <a:sy n="95" d="100"/>
        </p:scale>
        <p:origin x="774" y="6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19A65C-157A-49C0-809E-7EA7ADC886D4}"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A4881A33-B6F4-451A-BB14-A7F1AB0E28B6}">
      <dgm:prSet/>
      <dgm:spPr/>
      <dgm:t>
        <a:bodyPr/>
        <a:lstStyle/>
        <a:p>
          <a:pPr>
            <a:lnSpc>
              <a:spcPct val="100000"/>
            </a:lnSpc>
          </a:pPr>
          <a:r>
            <a:rPr lang="en-US"/>
            <a:t>Learn how to use a Data Loader</a:t>
          </a:r>
        </a:p>
      </dgm:t>
    </dgm:pt>
    <dgm:pt modelId="{30A8D091-CE10-4510-A69C-EB5354E0D784}" type="parTrans" cxnId="{27042623-2E6F-49D0-9CD5-7D52F9839081}">
      <dgm:prSet/>
      <dgm:spPr/>
      <dgm:t>
        <a:bodyPr/>
        <a:lstStyle/>
        <a:p>
          <a:endParaRPr lang="en-US"/>
        </a:p>
      </dgm:t>
    </dgm:pt>
    <dgm:pt modelId="{F19AD954-0565-4000-86D2-C8E0EB0823FD}" type="sibTrans" cxnId="{27042623-2E6F-49D0-9CD5-7D52F9839081}">
      <dgm:prSet/>
      <dgm:spPr/>
      <dgm:t>
        <a:bodyPr/>
        <a:lstStyle/>
        <a:p>
          <a:endParaRPr lang="en-US"/>
        </a:p>
      </dgm:t>
    </dgm:pt>
    <dgm:pt modelId="{73E2B14C-5A80-4F47-83AB-890F8273C42C}">
      <dgm:prSet/>
      <dgm:spPr/>
      <dgm:t>
        <a:bodyPr/>
        <a:lstStyle/>
        <a:p>
          <a:pPr>
            <a:lnSpc>
              <a:spcPct val="100000"/>
            </a:lnSpc>
          </a:pPr>
          <a:r>
            <a:rPr lang="en-US"/>
            <a:t>Learn how do chunk data</a:t>
          </a:r>
        </a:p>
      </dgm:t>
    </dgm:pt>
    <dgm:pt modelId="{E93D65B7-DEF1-41F9-9F5A-076578E72527}" type="parTrans" cxnId="{0B2A78B8-A967-47FC-A422-0C81BDE44C3C}">
      <dgm:prSet/>
      <dgm:spPr/>
      <dgm:t>
        <a:bodyPr/>
        <a:lstStyle/>
        <a:p>
          <a:endParaRPr lang="en-US"/>
        </a:p>
      </dgm:t>
    </dgm:pt>
    <dgm:pt modelId="{31164A7D-A307-4F26-9EBE-A75DD782CDE7}" type="sibTrans" cxnId="{0B2A78B8-A967-47FC-A422-0C81BDE44C3C}">
      <dgm:prSet/>
      <dgm:spPr/>
      <dgm:t>
        <a:bodyPr/>
        <a:lstStyle/>
        <a:p>
          <a:endParaRPr lang="en-US"/>
        </a:p>
      </dgm:t>
    </dgm:pt>
    <dgm:pt modelId="{B9B8C4E2-057A-42A8-B930-AC5B0CB52317}">
      <dgm:prSet/>
      <dgm:spPr/>
      <dgm:t>
        <a:bodyPr/>
        <a:lstStyle/>
        <a:p>
          <a:pPr>
            <a:lnSpc>
              <a:spcPct val="100000"/>
            </a:lnSpc>
          </a:pPr>
          <a:r>
            <a:rPr lang="en-US"/>
            <a:t>Learn how to create embeddings</a:t>
          </a:r>
        </a:p>
      </dgm:t>
    </dgm:pt>
    <dgm:pt modelId="{B61F386D-3F0E-4140-AAD3-EBE1DE0F37D3}" type="parTrans" cxnId="{4DEA2EA1-7FC4-4504-838B-94877E67A9FE}">
      <dgm:prSet/>
      <dgm:spPr/>
      <dgm:t>
        <a:bodyPr/>
        <a:lstStyle/>
        <a:p>
          <a:endParaRPr lang="en-US"/>
        </a:p>
      </dgm:t>
    </dgm:pt>
    <dgm:pt modelId="{3E020392-9634-4C61-B7CA-EDC7148B922F}" type="sibTrans" cxnId="{4DEA2EA1-7FC4-4504-838B-94877E67A9FE}">
      <dgm:prSet/>
      <dgm:spPr/>
      <dgm:t>
        <a:bodyPr/>
        <a:lstStyle/>
        <a:p>
          <a:endParaRPr lang="en-US"/>
        </a:p>
      </dgm:t>
    </dgm:pt>
    <dgm:pt modelId="{63FF64A3-2C23-4FB4-9128-16A993B734B8}">
      <dgm:prSet/>
      <dgm:spPr/>
      <dgm:t>
        <a:bodyPr/>
        <a:lstStyle/>
        <a:p>
          <a:pPr>
            <a:lnSpc>
              <a:spcPct val="100000"/>
            </a:lnSpc>
          </a:pPr>
          <a:r>
            <a:rPr lang="en-US"/>
            <a:t>Learn how to store embeddings</a:t>
          </a:r>
        </a:p>
      </dgm:t>
    </dgm:pt>
    <dgm:pt modelId="{194163E2-272B-4CC5-B79A-B4D4F8A3DEEE}" type="parTrans" cxnId="{5B056EA6-3391-4BB6-A432-87F4367DF938}">
      <dgm:prSet/>
      <dgm:spPr/>
      <dgm:t>
        <a:bodyPr/>
        <a:lstStyle/>
        <a:p>
          <a:endParaRPr lang="en-US"/>
        </a:p>
      </dgm:t>
    </dgm:pt>
    <dgm:pt modelId="{0FF9FF04-BF21-4637-8CC6-82AFC551EA70}" type="sibTrans" cxnId="{5B056EA6-3391-4BB6-A432-87F4367DF938}">
      <dgm:prSet/>
      <dgm:spPr/>
      <dgm:t>
        <a:bodyPr/>
        <a:lstStyle/>
        <a:p>
          <a:endParaRPr lang="en-US"/>
        </a:p>
      </dgm:t>
    </dgm:pt>
    <dgm:pt modelId="{1DCFD3D5-FA64-46B8-9FA7-1E04798DFC4C}">
      <dgm:prSet/>
      <dgm:spPr/>
      <dgm:t>
        <a:bodyPr/>
        <a:lstStyle/>
        <a:p>
          <a:pPr>
            <a:lnSpc>
              <a:spcPct val="100000"/>
            </a:lnSpc>
          </a:pPr>
          <a:r>
            <a:rPr lang="en-US"/>
            <a:t>Learn how to visualize embeddings</a:t>
          </a:r>
        </a:p>
      </dgm:t>
    </dgm:pt>
    <dgm:pt modelId="{6AE6FAA3-3FCC-49FB-A678-48F72ADC5B4D}" type="parTrans" cxnId="{8C1FA9D8-C130-43C8-981A-DB42A87D00A1}">
      <dgm:prSet/>
      <dgm:spPr/>
      <dgm:t>
        <a:bodyPr/>
        <a:lstStyle/>
        <a:p>
          <a:endParaRPr lang="en-US"/>
        </a:p>
      </dgm:t>
    </dgm:pt>
    <dgm:pt modelId="{902ADFD7-68D8-41C8-885F-C78205A5999E}" type="sibTrans" cxnId="{8C1FA9D8-C130-43C8-981A-DB42A87D00A1}">
      <dgm:prSet/>
      <dgm:spPr/>
      <dgm:t>
        <a:bodyPr/>
        <a:lstStyle/>
        <a:p>
          <a:endParaRPr lang="en-US"/>
        </a:p>
      </dgm:t>
    </dgm:pt>
    <dgm:pt modelId="{A6F4E0AF-6D03-414E-A04B-DFD7C610C39A}" type="pres">
      <dgm:prSet presAssocID="{0E19A65C-157A-49C0-809E-7EA7ADC886D4}" presName="root" presStyleCnt="0">
        <dgm:presLayoutVars>
          <dgm:dir/>
          <dgm:resizeHandles val="exact"/>
        </dgm:presLayoutVars>
      </dgm:prSet>
      <dgm:spPr/>
    </dgm:pt>
    <dgm:pt modelId="{8F73F7EE-B8BD-4C44-819F-8DEF47412E90}" type="pres">
      <dgm:prSet presAssocID="{A4881A33-B6F4-451A-BB14-A7F1AB0E28B6}" presName="compNode" presStyleCnt="0"/>
      <dgm:spPr/>
    </dgm:pt>
    <dgm:pt modelId="{2604038A-8D2B-4BA8-8AA9-1C5BAE211BF9}" type="pres">
      <dgm:prSet presAssocID="{A4881A33-B6F4-451A-BB14-A7F1AB0E28B6}" presName="bgRect" presStyleLbl="bgShp" presStyleIdx="0" presStyleCnt="5"/>
      <dgm:spPr/>
    </dgm:pt>
    <dgm:pt modelId="{9FE97853-CBEF-4FE5-ADE1-50E6F22647BB}" type="pres">
      <dgm:prSet presAssocID="{A4881A33-B6F4-451A-BB14-A7F1AB0E28B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4B05740C-6F14-448D-B180-905B99FFFD7F}" type="pres">
      <dgm:prSet presAssocID="{A4881A33-B6F4-451A-BB14-A7F1AB0E28B6}" presName="spaceRect" presStyleCnt="0"/>
      <dgm:spPr/>
    </dgm:pt>
    <dgm:pt modelId="{94157463-9BE9-4D6B-88BA-0278AF178CC5}" type="pres">
      <dgm:prSet presAssocID="{A4881A33-B6F4-451A-BB14-A7F1AB0E28B6}" presName="parTx" presStyleLbl="revTx" presStyleIdx="0" presStyleCnt="5">
        <dgm:presLayoutVars>
          <dgm:chMax val="0"/>
          <dgm:chPref val="0"/>
        </dgm:presLayoutVars>
      </dgm:prSet>
      <dgm:spPr/>
    </dgm:pt>
    <dgm:pt modelId="{419883E8-60C1-4F59-8FCD-59F54E714137}" type="pres">
      <dgm:prSet presAssocID="{F19AD954-0565-4000-86D2-C8E0EB0823FD}" presName="sibTrans" presStyleCnt="0"/>
      <dgm:spPr/>
    </dgm:pt>
    <dgm:pt modelId="{0FC4F767-8C2C-4E67-BD91-39D192F518E5}" type="pres">
      <dgm:prSet presAssocID="{73E2B14C-5A80-4F47-83AB-890F8273C42C}" presName="compNode" presStyleCnt="0"/>
      <dgm:spPr/>
    </dgm:pt>
    <dgm:pt modelId="{1330400A-4A54-49D2-992E-2A77BE9EB63E}" type="pres">
      <dgm:prSet presAssocID="{73E2B14C-5A80-4F47-83AB-890F8273C42C}" presName="bgRect" presStyleLbl="bgShp" presStyleIdx="1" presStyleCnt="5"/>
      <dgm:spPr/>
    </dgm:pt>
    <dgm:pt modelId="{0DF70387-BC28-4F68-A95B-DA063037F745}" type="pres">
      <dgm:prSet presAssocID="{73E2B14C-5A80-4F47-83AB-890F8273C42C}"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ar chart"/>
        </a:ext>
      </dgm:extLst>
    </dgm:pt>
    <dgm:pt modelId="{147046D4-4CB4-47B1-B03B-9985B70D3023}" type="pres">
      <dgm:prSet presAssocID="{73E2B14C-5A80-4F47-83AB-890F8273C42C}" presName="spaceRect" presStyleCnt="0"/>
      <dgm:spPr/>
    </dgm:pt>
    <dgm:pt modelId="{C76A9475-281A-4C57-B314-DF540CA2B4F8}" type="pres">
      <dgm:prSet presAssocID="{73E2B14C-5A80-4F47-83AB-890F8273C42C}" presName="parTx" presStyleLbl="revTx" presStyleIdx="1" presStyleCnt="5">
        <dgm:presLayoutVars>
          <dgm:chMax val="0"/>
          <dgm:chPref val="0"/>
        </dgm:presLayoutVars>
      </dgm:prSet>
      <dgm:spPr/>
    </dgm:pt>
    <dgm:pt modelId="{31AE27C0-BCB5-4C40-861F-38A67B5B2C7F}" type="pres">
      <dgm:prSet presAssocID="{31164A7D-A307-4F26-9EBE-A75DD782CDE7}" presName="sibTrans" presStyleCnt="0"/>
      <dgm:spPr/>
    </dgm:pt>
    <dgm:pt modelId="{2C5E008C-3E01-44A9-A318-A912C542C2C2}" type="pres">
      <dgm:prSet presAssocID="{B9B8C4E2-057A-42A8-B930-AC5B0CB52317}" presName="compNode" presStyleCnt="0"/>
      <dgm:spPr/>
    </dgm:pt>
    <dgm:pt modelId="{B7F61556-3793-4779-9999-69CF7401C398}" type="pres">
      <dgm:prSet presAssocID="{B9B8C4E2-057A-42A8-B930-AC5B0CB52317}" presName="bgRect" presStyleLbl="bgShp" presStyleIdx="2" presStyleCnt="5"/>
      <dgm:spPr/>
    </dgm:pt>
    <dgm:pt modelId="{7C4D8838-A278-4D86-8965-E2880D603B71}" type="pres">
      <dgm:prSet presAssocID="{B9B8C4E2-057A-42A8-B930-AC5B0CB5231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4B014B31-2EAA-44AD-B95A-04A7926713B5}" type="pres">
      <dgm:prSet presAssocID="{B9B8C4E2-057A-42A8-B930-AC5B0CB52317}" presName="spaceRect" presStyleCnt="0"/>
      <dgm:spPr/>
    </dgm:pt>
    <dgm:pt modelId="{A3BBBA21-51E4-456C-A691-F97F40FAEF35}" type="pres">
      <dgm:prSet presAssocID="{B9B8C4E2-057A-42A8-B930-AC5B0CB52317}" presName="parTx" presStyleLbl="revTx" presStyleIdx="2" presStyleCnt="5">
        <dgm:presLayoutVars>
          <dgm:chMax val="0"/>
          <dgm:chPref val="0"/>
        </dgm:presLayoutVars>
      </dgm:prSet>
      <dgm:spPr/>
    </dgm:pt>
    <dgm:pt modelId="{A4EE13DC-45C8-4454-A3B4-85F8DDE66F31}" type="pres">
      <dgm:prSet presAssocID="{3E020392-9634-4C61-B7CA-EDC7148B922F}" presName="sibTrans" presStyleCnt="0"/>
      <dgm:spPr/>
    </dgm:pt>
    <dgm:pt modelId="{9A691D58-260D-4025-8E4F-87F00A8ED70C}" type="pres">
      <dgm:prSet presAssocID="{63FF64A3-2C23-4FB4-9128-16A993B734B8}" presName="compNode" presStyleCnt="0"/>
      <dgm:spPr/>
    </dgm:pt>
    <dgm:pt modelId="{27577796-165B-4AA7-A355-916558B649DF}" type="pres">
      <dgm:prSet presAssocID="{63FF64A3-2C23-4FB4-9128-16A993B734B8}" presName="bgRect" presStyleLbl="bgShp" presStyleIdx="3" presStyleCnt="5"/>
      <dgm:spPr/>
    </dgm:pt>
    <dgm:pt modelId="{7E777DAC-69BC-49FF-BDA0-DBC4A26D05FA}" type="pres">
      <dgm:prSet presAssocID="{63FF64A3-2C23-4FB4-9128-16A993B734B8}"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hopping cart"/>
        </a:ext>
      </dgm:extLst>
    </dgm:pt>
    <dgm:pt modelId="{B715BF9B-05DD-4082-88A5-8493B7201444}" type="pres">
      <dgm:prSet presAssocID="{63FF64A3-2C23-4FB4-9128-16A993B734B8}" presName="spaceRect" presStyleCnt="0"/>
      <dgm:spPr/>
    </dgm:pt>
    <dgm:pt modelId="{8C5DBD45-19CF-4258-8130-E78F3CBBD4FB}" type="pres">
      <dgm:prSet presAssocID="{63FF64A3-2C23-4FB4-9128-16A993B734B8}" presName="parTx" presStyleLbl="revTx" presStyleIdx="3" presStyleCnt="5">
        <dgm:presLayoutVars>
          <dgm:chMax val="0"/>
          <dgm:chPref val="0"/>
        </dgm:presLayoutVars>
      </dgm:prSet>
      <dgm:spPr/>
    </dgm:pt>
    <dgm:pt modelId="{2513EEAB-F073-45A8-89EF-B35136D35091}" type="pres">
      <dgm:prSet presAssocID="{0FF9FF04-BF21-4637-8CC6-82AFC551EA70}" presName="sibTrans" presStyleCnt="0"/>
      <dgm:spPr/>
    </dgm:pt>
    <dgm:pt modelId="{7AB86853-A8D0-4B2D-B4FE-1D029F279BEF}" type="pres">
      <dgm:prSet presAssocID="{1DCFD3D5-FA64-46B8-9FA7-1E04798DFC4C}" presName="compNode" presStyleCnt="0"/>
      <dgm:spPr/>
    </dgm:pt>
    <dgm:pt modelId="{4C75EC03-780F-414B-A022-EC6DA0995DC3}" type="pres">
      <dgm:prSet presAssocID="{1DCFD3D5-FA64-46B8-9FA7-1E04798DFC4C}" presName="bgRect" presStyleLbl="bgShp" presStyleIdx="4" presStyleCnt="5"/>
      <dgm:spPr/>
    </dgm:pt>
    <dgm:pt modelId="{174BBDBC-1511-4A94-BB02-04BD0CDA6BD7}" type="pres">
      <dgm:prSet presAssocID="{1DCFD3D5-FA64-46B8-9FA7-1E04798DFC4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Eye"/>
        </a:ext>
      </dgm:extLst>
    </dgm:pt>
    <dgm:pt modelId="{77813157-BB99-4D76-B96A-914E31F0337A}" type="pres">
      <dgm:prSet presAssocID="{1DCFD3D5-FA64-46B8-9FA7-1E04798DFC4C}" presName="spaceRect" presStyleCnt="0"/>
      <dgm:spPr/>
    </dgm:pt>
    <dgm:pt modelId="{C5E9A655-B2FF-46E9-ACDE-35B6C9D0C920}" type="pres">
      <dgm:prSet presAssocID="{1DCFD3D5-FA64-46B8-9FA7-1E04798DFC4C}" presName="parTx" presStyleLbl="revTx" presStyleIdx="4" presStyleCnt="5">
        <dgm:presLayoutVars>
          <dgm:chMax val="0"/>
          <dgm:chPref val="0"/>
        </dgm:presLayoutVars>
      </dgm:prSet>
      <dgm:spPr/>
    </dgm:pt>
  </dgm:ptLst>
  <dgm:cxnLst>
    <dgm:cxn modelId="{27042623-2E6F-49D0-9CD5-7D52F9839081}" srcId="{0E19A65C-157A-49C0-809E-7EA7ADC886D4}" destId="{A4881A33-B6F4-451A-BB14-A7F1AB0E28B6}" srcOrd="0" destOrd="0" parTransId="{30A8D091-CE10-4510-A69C-EB5354E0D784}" sibTransId="{F19AD954-0565-4000-86D2-C8E0EB0823FD}"/>
    <dgm:cxn modelId="{3CFB3A37-EA88-41E3-83A0-2AD043137245}" type="presOf" srcId="{A4881A33-B6F4-451A-BB14-A7F1AB0E28B6}" destId="{94157463-9BE9-4D6B-88BA-0278AF178CC5}" srcOrd="0" destOrd="0" presId="urn:microsoft.com/office/officeart/2018/2/layout/IconVerticalSolidList"/>
    <dgm:cxn modelId="{90F30562-F64F-446D-A14A-C80B5F2B41B6}" type="presOf" srcId="{73E2B14C-5A80-4F47-83AB-890F8273C42C}" destId="{C76A9475-281A-4C57-B314-DF540CA2B4F8}" srcOrd="0" destOrd="0" presId="urn:microsoft.com/office/officeart/2018/2/layout/IconVerticalSolidList"/>
    <dgm:cxn modelId="{34D50493-AD6B-4D53-B2EF-D21E09391AFF}" type="presOf" srcId="{B9B8C4E2-057A-42A8-B930-AC5B0CB52317}" destId="{A3BBBA21-51E4-456C-A691-F97F40FAEF35}" srcOrd="0" destOrd="0" presId="urn:microsoft.com/office/officeart/2018/2/layout/IconVerticalSolidList"/>
    <dgm:cxn modelId="{F53FF59D-4956-4E1F-8136-5A4142C53AB8}" type="presOf" srcId="{0E19A65C-157A-49C0-809E-7EA7ADC886D4}" destId="{A6F4E0AF-6D03-414E-A04B-DFD7C610C39A}" srcOrd="0" destOrd="0" presId="urn:microsoft.com/office/officeart/2018/2/layout/IconVerticalSolidList"/>
    <dgm:cxn modelId="{4DEA2EA1-7FC4-4504-838B-94877E67A9FE}" srcId="{0E19A65C-157A-49C0-809E-7EA7ADC886D4}" destId="{B9B8C4E2-057A-42A8-B930-AC5B0CB52317}" srcOrd="2" destOrd="0" parTransId="{B61F386D-3F0E-4140-AAD3-EBE1DE0F37D3}" sibTransId="{3E020392-9634-4C61-B7CA-EDC7148B922F}"/>
    <dgm:cxn modelId="{5B056EA6-3391-4BB6-A432-87F4367DF938}" srcId="{0E19A65C-157A-49C0-809E-7EA7ADC886D4}" destId="{63FF64A3-2C23-4FB4-9128-16A993B734B8}" srcOrd="3" destOrd="0" parTransId="{194163E2-272B-4CC5-B79A-B4D4F8A3DEEE}" sibTransId="{0FF9FF04-BF21-4637-8CC6-82AFC551EA70}"/>
    <dgm:cxn modelId="{436DC5B1-37C3-492C-A213-249238F12B8D}" type="presOf" srcId="{1DCFD3D5-FA64-46B8-9FA7-1E04798DFC4C}" destId="{C5E9A655-B2FF-46E9-ACDE-35B6C9D0C920}" srcOrd="0" destOrd="0" presId="urn:microsoft.com/office/officeart/2018/2/layout/IconVerticalSolidList"/>
    <dgm:cxn modelId="{0B2A78B8-A967-47FC-A422-0C81BDE44C3C}" srcId="{0E19A65C-157A-49C0-809E-7EA7ADC886D4}" destId="{73E2B14C-5A80-4F47-83AB-890F8273C42C}" srcOrd="1" destOrd="0" parTransId="{E93D65B7-DEF1-41F9-9F5A-076578E72527}" sibTransId="{31164A7D-A307-4F26-9EBE-A75DD782CDE7}"/>
    <dgm:cxn modelId="{8C1FA9D8-C130-43C8-981A-DB42A87D00A1}" srcId="{0E19A65C-157A-49C0-809E-7EA7ADC886D4}" destId="{1DCFD3D5-FA64-46B8-9FA7-1E04798DFC4C}" srcOrd="4" destOrd="0" parTransId="{6AE6FAA3-3FCC-49FB-A678-48F72ADC5B4D}" sibTransId="{902ADFD7-68D8-41C8-885F-C78205A5999E}"/>
    <dgm:cxn modelId="{01F8E4DF-64C0-44CE-BAE5-22650AB3AEDE}" type="presOf" srcId="{63FF64A3-2C23-4FB4-9128-16A993B734B8}" destId="{8C5DBD45-19CF-4258-8130-E78F3CBBD4FB}" srcOrd="0" destOrd="0" presId="urn:microsoft.com/office/officeart/2018/2/layout/IconVerticalSolidList"/>
    <dgm:cxn modelId="{E51175CA-9505-4F66-A83A-22B4E4C9A0CD}" type="presParOf" srcId="{A6F4E0AF-6D03-414E-A04B-DFD7C610C39A}" destId="{8F73F7EE-B8BD-4C44-819F-8DEF47412E90}" srcOrd="0" destOrd="0" presId="urn:microsoft.com/office/officeart/2018/2/layout/IconVerticalSolidList"/>
    <dgm:cxn modelId="{CBDBC959-63B7-4A5A-A75C-162E61603006}" type="presParOf" srcId="{8F73F7EE-B8BD-4C44-819F-8DEF47412E90}" destId="{2604038A-8D2B-4BA8-8AA9-1C5BAE211BF9}" srcOrd="0" destOrd="0" presId="urn:microsoft.com/office/officeart/2018/2/layout/IconVerticalSolidList"/>
    <dgm:cxn modelId="{BCBF8E47-57DF-4896-A4BC-A4E9967B79AE}" type="presParOf" srcId="{8F73F7EE-B8BD-4C44-819F-8DEF47412E90}" destId="{9FE97853-CBEF-4FE5-ADE1-50E6F22647BB}" srcOrd="1" destOrd="0" presId="urn:microsoft.com/office/officeart/2018/2/layout/IconVerticalSolidList"/>
    <dgm:cxn modelId="{A0772A7A-4126-4340-8779-55478DCD10D6}" type="presParOf" srcId="{8F73F7EE-B8BD-4C44-819F-8DEF47412E90}" destId="{4B05740C-6F14-448D-B180-905B99FFFD7F}" srcOrd="2" destOrd="0" presId="urn:microsoft.com/office/officeart/2018/2/layout/IconVerticalSolidList"/>
    <dgm:cxn modelId="{8E6C5A31-E2C6-450C-B38F-65B424B94979}" type="presParOf" srcId="{8F73F7EE-B8BD-4C44-819F-8DEF47412E90}" destId="{94157463-9BE9-4D6B-88BA-0278AF178CC5}" srcOrd="3" destOrd="0" presId="urn:microsoft.com/office/officeart/2018/2/layout/IconVerticalSolidList"/>
    <dgm:cxn modelId="{C9A4C834-AA98-47C9-99F7-DBDADCB14337}" type="presParOf" srcId="{A6F4E0AF-6D03-414E-A04B-DFD7C610C39A}" destId="{419883E8-60C1-4F59-8FCD-59F54E714137}" srcOrd="1" destOrd="0" presId="urn:microsoft.com/office/officeart/2018/2/layout/IconVerticalSolidList"/>
    <dgm:cxn modelId="{B99B669E-097F-4032-96B8-2C3DD21ECB94}" type="presParOf" srcId="{A6F4E0AF-6D03-414E-A04B-DFD7C610C39A}" destId="{0FC4F767-8C2C-4E67-BD91-39D192F518E5}" srcOrd="2" destOrd="0" presId="urn:microsoft.com/office/officeart/2018/2/layout/IconVerticalSolidList"/>
    <dgm:cxn modelId="{16FFE3C0-06E3-44FB-9E22-C7254E6BB4ED}" type="presParOf" srcId="{0FC4F767-8C2C-4E67-BD91-39D192F518E5}" destId="{1330400A-4A54-49D2-992E-2A77BE9EB63E}" srcOrd="0" destOrd="0" presId="urn:microsoft.com/office/officeart/2018/2/layout/IconVerticalSolidList"/>
    <dgm:cxn modelId="{9AE5E013-E54D-47CD-9A53-03D7578552B3}" type="presParOf" srcId="{0FC4F767-8C2C-4E67-BD91-39D192F518E5}" destId="{0DF70387-BC28-4F68-A95B-DA063037F745}" srcOrd="1" destOrd="0" presId="urn:microsoft.com/office/officeart/2018/2/layout/IconVerticalSolidList"/>
    <dgm:cxn modelId="{0A1013A4-C850-4A85-9862-27287DF57B25}" type="presParOf" srcId="{0FC4F767-8C2C-4E67-BD91-39D192F518E5}" destId="{147046D4-4CB4-47B1-B03B-9985B70D3023}" srcOrd="2" destOrd="0" presId="urn:microsoft.com/office/officeart/2018/2/layout/IconVerticalSolidList"/>
    <dgm:cxn modelId="{109A9740-49FB-495F-8BA1-1CEC96D97BA2}" type="presParOf" srcId="{0FC4F767-8C2C-4E67-BD91-39D192F518E5}" destId="{C76A9475-281A-4C57-B314-DF540CA2B4F8}" srcOrd="3" destOrd="0" presId="urn:microsoft.com/office/officeart/2018/2/layout/IconVerticalSolidList"/>
    <dgm:cxn modelId="{7E1A8DFE-5D70-458A-A37A-32F122942658}" type="presParOf" srcId="{A6F4E0AF-6D03-414E-A04B-DFD7C610C39A}" destId="{31AE27C0-BCB5-4C40-861F-38A67B5B2C7F}" srcOrd="3" destOrd="0" presId="urn:microsoft.com/office/officeart/2018/2/layout/IconVerticalSolidList"/>
    <dgm:cxn modelId="{CAF3CC8F-AECE-4E4D-B41E-72E5A47BDF20}" type="presParOf" srcId="{A6F4E0AF-6D03-414E-A04B-DFD7C610C39A}" destId="{2C5E008C-3E01-44A9-A318-A912C542C2C2}" srcOrd="4" destOrd="0" presId="urn:microsoft.com/office/officeart/2018/2/layout/IconVerticalSolidList"/>
    <dgm:cxn modelId="{73DA329A-3620-4705-83EC-4DE6999F7434}" type="presParOf" srcId="{2C5E008C-3E01-44A9-A318-A912C542C2C2}" destId="{B7F61556-3793-4779-9999-69CF7401C398}" srcOrd="0" destOrd="0" presId="urn:microsoft.com/office/officeart/2018/2/layout/IconVerticalSolidList"/>
    <dgm:cxn modelId="{57645980-13CD-4E97-A3E1-D0A2909E41DB}" type="presParOf" srcId="{2C5E008C-3E01-44A9-A318-A912C542C2C2}" destId="{7C4D8838-A278-4D86-8965-E2880D603B71}" srcOrd="1" destOrd="0" presId="urn:microsoft.com/office/officeart/2018/2/layout/IconVerticalSolidList"/>
    <dgm:cxn modelId="{54A2BDB1-7C1A-403F-A7DA-B6081142897F}" type="presParOf" srcId="{2C5E008C-3E01-44A9-A318-A912C542C2C2}" destId="{4B014B31-2EAA-44AD-B95A-04A7926713B5}" srcOrd="2" destOrd="0" presId="urn:microsoft.com/office/officeart/2018/2/layout/IconVerticalSolidList"/>
    <dgm:cxn modelId="{A5154497-DD91-44F3-9A3D-EF4F7FB6A3B1}" type="presParOf" srcId="{2C5E008C-3E01-44A9-A318-A912C542C2C2}" destId="{A3BBBA21-51E4-456C-A691-F97F40FAEF35}" srcOrd="3" destOrd="0" presId="urn:microsoft.com/office/officeart/2018/2/layout/IconVerticalSolidList"/>
    <dgm:cxn modelId="{6D0888C4-7120-41EB-95AA-D2BAB23A8259}" type="presParOf" srcId="{A6F4E0AF-6D03-414E-A04B-DFD7C610C39A}" destId="{A4EE13DC-45C8-4454-A3B4-85F8DDE66F31}" srcOrd="5" destOrd="0" presId="urn:microsoft.com/office/officeart/2018/2/layout/IconVerticalSolidList"/>
    <dgm:cxn modelId="{DB050270-44B7-4958-AA71-24CC8A8195DB}" type="presParOf" srcId="{A6F4E0AF-6D03-414E-A04B-DFD7C610C39A}" destId="{9A691D58-260D-4025-8E4F-87F00A8ED70C}" srcOrd="6" destOrd="0" presId="urn:microsoft.com/office/officeart/2018/2/layout/IconVerticalSolidList"/>
    <dgm:cxn modelId="{F31DD700-8CC5-460E-978A-F94FF4BD36CE}" type="presParOf" srcId="{9A691D58-260D-4025-8E4F-87F00A8ED70C}" destId="{27577796-165B-4AA7-A355-916558B649DF}" srcOrd="0" destOrd="0" presId="urn:microsoft.com/office/officeart/2018/2/layout/IconVerticalSolidList"/>
    <dgm:cxn modelId="{87049E57-D548-4DA4-9464-7A29E385C7C2}" type="presParOf" srcId="{9A691D58-260D-4025-8E4F-87F00A8ED70C}" destId="{7E777DAC-69BC-49FF-BDA0-DBC4A26D05FA}" srcOrd="1" destOrd="0" presId="urn:microsoft.com/office/officeart/2018/2/layout/IconVerticalSolidList"/>
    <dgm:cxn modelId="{B5F67658-1206-4B89-B35B-2EE810D99186}" type="presParOf" srcId="{9A691D58-260D-4025-8E4F-87F00A8ED70C}" destId="{B715BF9B-05DD-4082-88A5-8493B7201444}" srcOrd="2" destOrd="0" presId="urn:microsoft.com/office/officeart/2018/2/layout/IconVerticalSolidList"/>
    <dgm:cxn modelId="{3F4B1E69-B124-488B-A522-A4FC87BE4124}" type="presParOf" srcId="{9A691D58-260D-4025-8E4F-87F00A8ED70C}" destId="{8C5DBD45-19CF-4258-8130-E78F3CBBD4FB}" srcOrd="3" destOrd="0" presId="urn:microsoft.com/office/officeart/2018/2/layout/IconVerticalSolidList"/>
    <dgm:cxn modelId="{5EAB1DDF-60D0-4A7E-A613-DADD3BCF5CFC}" type="presParOf" srcId="{A6F4E0AF-6D03-414E-A04B-DFD7C610C39A}" destId="{2513EEAB-F073-45A8-89EF-B35136D35091}" srcOrd="7" destOrd="0" presId="urn:microsoft.com/office/officeart/2018/2/layout/IconVerticalSolidList"/>
    <dgm:cxn modelId="{30229307-07FB-418B-8845-D8CF756D7F6A}" type="presParOf" srcId="{A6F4E0AF-6D03-414E-A04B-DFD7C610C39A}" destId="{7AB86853-A8D0-4B2D-B4FE-1D029F279BEF}" srcOrd="8" destOrd="0" presId="urn:microsoft.com/office/officeart/2018/2/layout/IconVerticalSolidList"/>
    <dgm:cxn modelId="{CE80927F-EEBE-4449-A75A-CF6562F1FD9E}" type="presParOf" srcId="{7AB86853-A8D0-4B2D-B4FE-1D029F279BEF}" destId="{4C75EC03-780F-414B-A022-EC6DA0995DC3}" srcOrd="0" destOrd="0" presId="urn:microsoft.com/office/officeart/2018/2/layout/IconVerticalSolidList"/>
    <dgm:cxn modelId="{B4401401-EA8C-4256-957A-D60B4BDA813D}" type="presParOf" srcId="{7AB86853-A8D0-4B2D-B4FE-1D029F279BEF}" destId="{174BBDBC-1511-4A94-BB02-04BD0CDA6BD7}" srcOrd="1" destOrd="0" presId="urn:microsoft.com/office/officeart/2018/2/layout/IconVerticalSolidList"/>
    <dgm:cxn modelId="{F02A1859-5201-4215-8480-590EC8EDC220}" type="presParOf" srcId="{7AB86853-A8D0-4B2D-B4FE-1D029F279BEF}" destId="{77813157-BB99-4D76-B96A-914E31F0337A}" srcOrd="2" destOrd="0" presId="urn:microsoft.com/office/officeart/2018/2/layout/IconVerticalSolidList"/>
    <dgm:cxn modelId="{B903606C-9B0F-414B-AA24-F8967B85D4C3}" type="presParOf" srcId="{7AB86853-A8D0-4B2D-B4FE-1D029F279BEF}" destId="{C5E9A655-B2FF-46E9-ACDE-35B6C9D0C92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04038A-8D2B-4BA8-8AA9-1C5BAE211BF9}">
      <dsp:nvSpPr>
        <dsp:cNvPr id="0" name=""/>
        <dsp:cNvSpPr/>
      </dsp:nvSpPr>
      <dsp:spPr>
        <a:xfrm>
          <a:off x="0" y="2585"/>
          <a:ext cx="6756528" cy="5507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FE97853-CBEF-4FE5-ADE1-50E6F22647BB}">
      <dsp:nvSpPr>
        <dsp:cNvPr id="0" name=""/>
        <dsp:cNvSpPr/>
      </dsp:nvSpPr>
      <dsp:spPr>
        <a:xfrm>
          <a:off x="166606" y="126508"/>
          <a:ext cx="302921" cy="3029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4157463-9BE9-4D6B-88BA-0278AF178CC5}">
      <dsp:nvSpPr>
        <dsp:cNvPr id="0" name=""/>
        <dsp:cNvSpPr/>
      </dsp:nvSpPr>
      <dsp:spPr>
        <a:xfrm>
          <a:off x="636134" y="2585"/>
          <a:ext cx="6120393" cy="55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289" tIns="58289" rIns="58289" bIns="58289" numCol="1" spcCol="1270" anchor="ctr" anchorCtr="0">
          <a:noAutofit/>
        </a:bodyPr>
        <a:lstStyle/>
        <a:p>
          <a:pPr marL="0" lvl="0" indent="0" algn="l" defTabSz="844550">
            <a:lnSpc>
              <a:spcPct val="100000"/>
            </a:lnSpc>
            <a:spcBef>
              <a:spcPct val="0"/>
            </a:spcBef>
            <a:spcAft>
              <a:spcPct val="35000"/>
            </a:spcAft>
            <a:buNone/>
          </a:pPr>
          <a:r>
            <a:rPr lang="en-US" sz="1900" kern="1200"/>
            <a:t>Learn how to use a Data Loader</a:t>
          </a:r>
        </a:p>
      </dsp:txBody>
      <dsp:txXfrm>
        <a:off x="636134" y="2585"/>
        <a:ext cx="6120393" cy="550765"/>
      </dsp:txXfrm>
    </dsp:sp>
    <dsp:sp modelId="{1330400A-4A54-49D2-992E-2A77BE9EB63E}">
      <dsp:nvSpPr>
        <dsp:cNvPr id="0" name=""/>
        <dsp:cNvSpPr/>
      </dsp:nvSpPr>
      <dsp:spPr>
        <a:xfrm>
          <a:off x="0" y="691043"/>
          <a:ext cx="6756528" cy="5507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F70387-BC28-4F68-A95B-DA063037F745}">
      <dsp:nvSpPr>
        <dsp:cNvPr id="0" name=""/>
        <dsp:cNvSpPr/>
      </dsp:nvSpPr>
      <dsp:spPr>
        <a:xfrm>
          <a:off x="166606" y="814965"/>
          <a:ext cx="302921" cy="3029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6A9475-281A-4C57-B314-DF540CA2B4F8}">
      <dsp:nvSpPr>
        <dsp:cNvPr id="0" name=""/>
        <dsp:cNvSpPr/>
      </dsp:nvSpPr>
      <dsp:spPr>
        <a:xfrm>
          <a:off x="636134" y="691043"/>
          <a:ext cx="6120393" cy="55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289" tIns="58289" rIns="58289" bIns="58289" numCol="1" spcCol="1270" anchor="ctr" anchorCtr="0">
          <a:noAutofit/>
        </a:bodyPr>
        <a:lstStyle/>
        <a:p>
          <a:pPr marL="0" lvl="0" indent="0" algn="l" defTabSz="844550">
            <a:lnSpc>
              <a:spcPct val="100000"/>
            </a:lnSpc>
            <a:spcBef>
              <a:spcPct val="0"/>
            </a:spcBef>
            <a:spcAft>
              <a:spcPct val="35000"/>
            </a:spcAft>
            <a:buNone/>
          </a:pPr>
          <a:r>
            <a:rPr lang="en-US" sz="1900" kern="1200"/>
            <a:t>Learn how do chunk data</a:t>
          </a:r>
        </a:p>
      </dsp:txBody>
      <dsp:txXfrm>
        <a:off x="636134" y="691043"/>
        <a:ext cx="6120393" cy="550765"/>
      </dsp:txXfrm>
    </dsp:sp>
    <dsp:sp modelId="{B7F61556-3793-4779-9999-69CF7401C398}">
      <dsp:nvSpPr>
        <dsp:cNvPr id="0" name=""/>
        <dsp:cNvSpPr/>
      </dsp:nvSpPr>
      <dsp:spPr>
        <a:xfrm>
          <a:off x="0" y="1379500"/>
          <a:ext cx="6756528" cy="5507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4D8838-A278-4D86-8965-E2880D603B71}">
      <dsp:nvSpPr>
        <dsp:cNvPr id="0" name=""/>
        <dsp:cNvSpPr/>
      </dsp:nvSpPr>
      <dsp:spPr>
        <a:xfrm>
          <a:off x="166606" y="1503422"/>
          <a:ext cx="302921" cy="3029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BBBA21-51E4-456C-A691-F97F40FAEF35}">
      <dsp:nvSpPr>
        <dsp:cNvPr id="0" name=""/>
        <dsp:cNvSpPr/>
      </dsp:nvSpPr>
      <dsp:spPr>
        <a:xfrm>
          <a:off x="636134" y="1379500"/>
          <a:ext cx="6120393" cy="55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289" tIns="58289" rIns="58289" bIns="58289" numCol="1" spcCol="1270" anchor="ctr" anchorCtr="0">
          <a:noAutofit/>
        </a:bodyPr>
        <a:lstStyle/>
        <a:p>
          <a:pPr marL="0" lvl="0" indent="0" algn="l" defTabSz="844550">
            <a:lnSpc>
              <a:spcPct val="100000"/>
            </a:lnSpc>
            <a:spcBef>
              <a:spcPct val="0"/>
            </a:spcBef>
            <a:spcAft>
              <a:spcPct val="35000"/>
            </a:spcAft>
            <a:buNone/>
          </a:pPr>
          <a:r>
            <a:rPr lang="en-US" sz="1900" kern="1200"/>
            <a:t>Learn how to create embeddings</a:t>
          </a:r>
        </a:p>
      </dsp:txBody>
      <dsp:txXfrm>
        <a:off x="636134" y="1379500"/>
        <a:ext cx="6120393" cy="550765"/>
      </dsp:txXfrm>
    </dsp:sp>
    <dsp:sp modelId="{27577796-165B-4AA7-A355-916558B649DF}">
      <dsp:nvSpPr>
        <dsp:cNvPr id="0" name=""/>
        <dsp:cNvSpPr/>
      </dsp:nvSpPr>
      <dsp:spPr>
        <a:xfrm>
          <a:off x="0" y="2067957"/>
          <a:ext cx="6756528" cy="5507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777DAC-69BC-49FF-BDA0-DBC4A26D05FA}">
      <dsp:nvSpPr>
        <dsp:cNvPr id="0" name=""/>
        <dsp:cNvSpPr/>
      </dsp:nvSpPr>
      <dsp:spPr>
        <a:xfrm>
          <a:off x="166606" y="2191880"/>
          <a:ext cx="302921" cy="30292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C5DBD45-19CF-4258-8130-E78F3CBBD4FB}">
      <dsp:nvSpPr>
        <dsp:cNvPr id="0" name=""/>
        <dsp:cNvSpPr/>
      </dsp:nvSpPr>
      <dsp:spPr>
        <a:xfrm>
          <a:off x="636134" y="2067957"/>
          <a:ext cx="6120393" cy="55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289" tIns="58289" rIns="58289" bIns="58289" numCol="1" spcCol="1270" anchor="ctr" anchorCtr="0">
          <a:noAutofit/>
        </a:bodyPr>
        <a:lstStyle/>
        <a:p>
          <a:pPr marL="0" lvl="0" indent="0" algn="l" defTabSz="844550">
            <a:lnSpc>
              <a:spcPct val="100000"/>
            </a:lnSpc>
            <a:spcBef>
              <a:spcPct val="0"/>
            </a:spcBef>
            <a:spcAft>
              <a:spcPct val="35000"/>
            </a:spcAft>
            <a:buNone/>
          </a:pPr>
          <a:r>
            <a:rPr lang="en-US" sz="1900" kern="1200"/>
            <a:t>Learn how to store embeddings</a:t>
          </a:r>
        </a:p>
      </dsp:txBody>
      <dsp:txXfrm>
        <a:off x="636134" y="2067957"/>
        <a:ext cx="6120393" cy="550765"/>
      </dsp:txXfrm>
    </dsp:sp>
    <dsp:sp modelId="{4C75EC03-780F-414B-A022-EC6DA0995DC3}">
      <dsp:nvSpPr>
        <dsp:cNvPr id="0" name=""/>
        <dsp:cNvSpPr/>
      </dsp:nvSpPr>
      <dsp:spPr>
        <a:xfrm>
          <a:off x="0" y="2756415"/>
          <a:ext cx="6756528" cy="55076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4BBDBC-1511-4A94-BB02-04BD0CDA6BD7}">
      <dsp:nvSpPr>
        <dsp:cNvPr id="0" name=""/>
        <dsp:cNvSpPr/>
      </dsp:nvSpPr>
      <dsp:spPr>
        <a:xfrm>
          <a:off x="166606" y="2880337"/>
          <a:ext cx="302921" cy="30292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5E9A655-B2FF-46E9-ACDE-35B6C9D0C920}">
      <dsp:nvSpPr>
        <dsp:cNvPr id="0" name=""/>
        <dsp:cNvSpPr/>
      </dsp:nvSpPr>
      <dsp:spPr>
        <a:xfrm>
          <a:off x="636134" y="2756415"/>
          <a:ext cx="6120393" cy="5507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8289" tIns="58289" rIns="58289" bIns="58289" numCol="1" spcCol="1270" anchor="ctr" anchorCtr="0">
          <a:noAutofit/>
        </a:bodyPr>
        <a:lstStyle/>
        <a:p>
          <a:pPr marL="0" lvl="0" indent="0" algn="l" defTabSz="844550">
            <a:lnSpc>
              <a:spcPct val="100000"/>
            </a:lnSpc>
            <a:spcBef>
              <a:spcPct val="0"/>
            </a:spcBef>
            <a:spcAft>
              <a:spcPct val="35000"/>
            </a:spcAft>
            <a:buNone/>
          </a:pPr>
          <a:r>
            <a:rPr lang="en-US" sz="1900" kern="1200"/>
            <a:t>Learn how to visualize embeddings</a:t>
          </a:r>
        </a:p>
      </dsp:txBody>
      <dsp:txXfrm>
        <a:off x="636134" y="2756415"/>
        <a:ext cx="6120393" cy="55076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3.xml"/><Relationship Id="rId4" Type="http://schemas.openxmlformats.org/officeDocument/2006/relationships/image" Target="../media/image4.jpe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198F-CA60-A373-6B04-E037ECBE9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ABB065-DF04-4A8F-AFEF-32668D13E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8EB05E-F3A7-D30C-9BBE-5E53F2269C4D}"/>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5" name="Footer Placeholder 4">
            <a:extLst>
              <a:ext uri="{FF2B5EF4-FFF2-40B4-BE49-F238E27FC236}">
                <a16:creationId xmlns:a16="http://schemas.microsoft.com/office/drawing/2014/main" id="{4F059320-7993-0508-6C61-2B4891F88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8F7F8-D836-BA9B-7A9B-9E1AABD4CE5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6882330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6816-AACF-44FD-F9E0-3AB812FC1B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80DDDA-A6D3-99CE-24BD-72DDAEA87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7A06F2-1330-C3E7-2807-E5061F6C484C}"/>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5" name="Footer Placeholder 4">
            <a:extLst>
              <a:ext uri="{FF2B5EF4-FFF2-40B4-BE49-F238E27FC236}">
                <a16:creationId xmlns:a16="http://schemas.microsoft.com/office/drawing/2014/main" id="{2EDE99AB-32B0-543C-7C86-295A13EDD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323696-F687-3AF6-1D6B-6453D471A17D}"/>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4214218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3E8D-ABFD-5507-E750-8241457A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7ADD62-F122-ABE9-433D-29CC6048A5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BE018-C8AF-1263-5846-FFE71B71DEC1}"/>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5" name="Footer Placeholder 4">
            <a:extLst>
              <a:ext uri="{FF2B5EF4-FFF2-40B4-BE49-F238E27FC236}">
                <a16:creationId xmlns:a16="http://schemas.microsoft.com/office/drawing/2014/main" id="{F1CA8C77-4745-E026-C99F-86284A8BB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C4341-F94E-5A44-A718-5FEA23041F28}"/>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5808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24F1-6AA4-C25D-F673-F75197CCA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EE011E-0C6B-0270-FFB4-B21CC7AE96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72D45D-6501-90B8-42A2-5AB544B4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9ACFD9-5800-925C-AC9A-39AEC40C9193}"/>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6" name="Footer Placeholder 5">
            <a:extLst>
              <a:ext uri="{FF2B5EF4-FFF2-40B4-BE49-F238E27FC236}">
                <a16:creationId xmlns:a16="http://schemas.microsoft.com/office/drawing/2014/main" id="{FC4C757D-2503-5806-BA02-BCBF78C43F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D6BC2D-4948-EE73-7ABF-18CF11A032DE}"/>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94660253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7D07-6DDB-9E4D-964E-F41590D870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4CDA0A-1D2E-764D-5994-11DDCDB6A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05260-F045-D4E6-F6C1-70F7D6EBC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6F0E93-9072-7EAA-8CF5-A97EA87C5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F575F-015D-633A-325C-2639C107E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A418D4-4F13-D20F-C44C-12BFD9B4EDB7}"/>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8" name="Footer Placeholder 7">
            <a:extLst>
              <a:ext uri="{FF2B5EF4-FFF2-40B4-BE49-F238E27FC236}">
                <a16:creationId xmlns:a16="http://schemas.microsoft.com/office/drawing/2014/main" id="{8568EAD7-69E8-4DE9-4D07-D32BEBC09C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23FB38-3AB1-A534-81CB-1AA2A65EC814}"/>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8936047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CA7-B5EE-8FF9-9E35-D1FE495F1F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C9378-D274-02AA-2BC4-C99B631C4F83}"/>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4" name="Footer Placeholder 3">
            <a:extLst>
              <a:ext uri="{FF2B5EF4-FFF2-40B4-BE49-F238E27FC236}">
                <a16:creationId xmlns:a16="http://schemas.microsoft.com/office/drawing/2014/main" id="{2F49B78A-4BDC-278D-3CD3-3EAA233D8E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BDD629-9B5E-A604-61CD-FC332D1F3083}"/>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8437017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21C8B-3E4D-1127-921B-050361073205}"/>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3" name="Footer Placeholder 2">
            <a:extLst>
              <a:ext uri="{FF2B5EF4-FFF2-40B4-BE49-F238E27FC236}">
                <a16:creationId xmlns:a16="http://schemas.microsoft.com/office/drawing/2014/main" id="{89190821-95A4-85F3-33F9-D54402DEF7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062CBF-3F8F-239E-BB63-D3C97F6E084C}"/>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53476137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B35B-6A52-831B-E8F5-B940B832F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43D407-A9BC-212E-B9B4-EF9F3A8B7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9C95C8-C455-6783-6DF2-AAECC4BD3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F9F924-1911-0430-BD70-3D591A233636}"/>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6" name="Footer Placeholder 5">
            <a:extLst>
              <a:ext uri="{FF2B5EF4-FFF2-40B4-BE49-F238E27FC236}">
                <a16:creationId xmlns:a16="http://schemas.microsoft.com/office/drawing/2014/main" id="{0E489002-0012-4FE6-2AD9-8206A6470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AD09C-9A8B-6105-D250-CC4E45B72E4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592366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E6A2-F280-F088-2205-7604AC46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11DCB4-CA09-2511-DD99-03C8C225D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8973D8-D777-558B-6670-7D66B09B0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899B4-141B-0BEA-0C99-D8DC9BB41883}"/>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6" name="Footer Placeholder 5">
            <a:extLst>
              <a:ext uri="{FF2B5EF4-FFF2-40B4-BE49-F238E27FC236}">
                <a16:creationId xmlns:a16="http://schemas.microsoft.com/office/drawing/2014/main" id="{0B968C86-B908-15F9-B39B-7C6B2A9CF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BF8A4-6313-8877-E1D0-F324F1D85047}"/>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4957496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C89B-88CF-0C78-B705-6C880CD667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C3321-0A38-B2F6-4D8D-8377A39AC3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2E55A-DAE2-0066-FAE1-108F78587B43}"/>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5" name="Footer Placeholder 4">
            <a:extLst>
              <a:ext uri="{FF2B5EF4-FFF2-40B4-BE49-F238E27FC236}">
                <a16:creationId xmlns:a16="http://schemas.microsoft.com/office/drawing/2014/main" id="{191BD03B-A75E-317F-E102-33785D668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F8395-788B-F88A-96CF-976623BFA292}"/>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0193251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77B2B-CAC4-7A7D-BB53-55D7A970E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01A034-9988-6428-9427-1E67B4D10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CCC2F6-6F13-1ED9-BD8B-88FAD619AA8D}"/>
              </a:ext>
            </a:extLst>
          </p:cNvPr>
          <p:cNvSpPr>
            <a:spLocks noGrp="1"/>
          </p:cNvSpPr>
          <p:nvPr>
            <p:ph type="dt" sz="half" idx="10"/>
          </p:nvPr>
        </p:nvSpPr>
        <p:spPr/>
        <p:txBody>
          <a:bodyPr/>
          <a:lstStyle/>
          <a:p>
            <a:fld id="{9082A1E5-8857-4F6D-996F-64477A8BB7A6}" type="datetimeFigureOut">
              <a:rPr lang="en-IN" smtClean="0"/>
              <a:t>30-09-2024</a:t>
            </a:fld>
            <a:endParaRPr lang="en-IN"/>
          </a:p>
        </p:txBody>
      </p:sp>
      <p:sp>
        <p:nvSpPr>
          <p:cNvPr id="5" name="Footer Placeholder 4">
            <a:extLst>
              <a:ext uri="{FF2B5EF4-FFF2-40B4-BE49-F238E27FC236}">
                <a16:creationId xmlns:a16="http://schemas.microsoft.com/office/drawing/2014/main" id="{874E09A1-8F59-5222-94D7-7CECEC1FA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8C1CD-D6C7-3094-43F2-32D284DC867B}"/>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8612443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9"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101506023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9"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872557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9218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9/30/2024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9/30/2024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9/30/2024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9/30/2024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9/30/2024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theme" Target="../theme/theme3.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9/30/2024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C663C-AFA5-3D8C-753C-5B61C1323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5E9B42-1BA6-32B9-0144-744D76669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743AA-5B49-F248-718F-C2B0AC362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82A1E5-8857-4F6D-996F-64477A8BB7A6}" type="datetimeFigureOut">
              <a:rPr lang="en-IN" smtClean="0"/>
              <a:t>30-09-2024</a:t>
            </a:fld>
            <a:endParaRPr lang="en-IN"/>
          </a:p>
        </p:txBody>
      </p:sp>
      <p:sp>
        <p:nvSpPr>
          <p:cNvPr id="5" name="Footer Placeholder 4">
            <a:extLst>
              <a:ext uri="{FF2B5EF4-FFF2-40B4-BE49-F238E27FC236}">
                <a16:creationId xmlns:a16="http://schemas.microsoft.com/office/drawing/2014/main" id="{9CB5A00A-0E9F-012B-225C-523F4A904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940F49F-107B-A02F-6442-D25560E9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2F3CAB-5125-43F4-BF47-AA8443207DCF}" type="slidenum">
              <a:rPr lang="en-IN" smtClean="0"/>
              <a:t>‹#›</a:t>
            </a:fld>
            <a:endParaRPr lang="en-IN"/>
          </a:p>
        </p:txBody>
      </p:sp>
    </p:spTree>
    <p:extLst>
      <p:ext uri="{BB962C8B-B14F-4D97-AF65-F5344CB8AC3E}">
        <p14:creationId xmlns:p14="http://schemas.microsoft.com/office/powerpoint/2010/main" val="3011533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3" Type="http://schemas.openxmlformats.org/officeDocument/2006/relationships/hyperlink" Target="https://www.ibm.com/topics/api" TargetMode="External"/><Relationship Id="rId7" Type="http://schemas.openxmlformats.org/officeDocument/2006/relationships/hyperlink" Target="https://www.kaggle.com/discussions/general/236180" TargetMode="External"/><Relationship Id="rId2" Type="http://schemas.openxmlformats.org/officeDocument/2006/relationships/slideLayout" Target="../slideLayouts/slideLayout24.xml"/><Relationship Id="rId1" Type="http://schemas.openxmlformats.org/officeDocument/2006/relationships/tags" Target="../tags/tag4.xml"/><Relationship Id="rId6" Type="http://schemas.openxmlformats.org/officeDocument/2006/relationships/hyperlink" Target="https://youtu.be/gRLHr664tXA?si=lu-mtdNsBTZdIvJf" TargetMode="External"/><Relationship Id="rId5" Type="http://schemas.openxmlformats.org/officeDocument/2006/relationships/hyperlink" Target="https://pypi.org/project/Wikipedia-API/" TargetMode="External"/><Relationship Id="rId4" Type="http://schemas.openxmlformats.org/officeDocument/2006/relationships/hyperlink" Target="https://www.w3schools.com/mysql/default.asp"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fuelcycle.com/blog/the-3-most-common-observation-research-methods/#:~:text=When%20it%20comes%20to%20observational,of%20each%20type%20of%20observation." TargetMode="External"/><Relationship Id="rId2" Type="http://schemas.openxmlformats.org/officeDocument/2006/relationships/slideLayout" Target="../slideLayouts/slideLayout24.xml"/><Relationship Id="rId1" Type="http://schemas.openxmlformats.org/officeDocument/2006/relationships/tags" Target="../tags/tag5.xml"/><Relationship Id="rId6" Type="http://schemas.openxmlformats.org/officeDocument/2006/relationships/hyperlink" Target="https://www.nia.nih.gov/research/blog/2023/06/understanding-value-secondary-research-data#:~:text=Secondary%20research%20uses%20existing%20data,used%20in%20secondary%20genomic%20research." TargetMode="External"/><Relationship Id="rId5" Type="http://schemas.openxmlformats.org/officeDocument/2006/relationships/hyperlink" Target="https://forms.app/en/blog/experimental-research" TargetMode="External"/><Relationship Id="rId4" Type="http://schemas.openxmlformats.org/officeDocument/2006/relationships/hyperlink" Target="surveymonkey.co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python.langchain.com/docs/integrations/text_embedding/" TargetMode="External"/><Relationship Id="rId2" Type="http://schemas.openxmlformats.org/officeDocument/2006/relationships/hyperlink" Target="https://python.langchain.com/docs/integrations/document_loaders/" TargetMode="External"/><Relationship Id="rId1" Type="http://schemas.openxmlformats.org/officeDocument/2006/relationships/slideLayout" Target="../slideLayouts/slideLayout33.xml"/><Relationship Id="rId4" Type="http://schemas.openxmlformats.org/officeDocument/2006/relationships/hyperlink" Target="https://python.langchain.com/docs/integrations/vectorstores/"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4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3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slideLayout" Target="../slideLayouts/slideLayout27.xml"/><Relationship Id="rId1" Type="http://schemas.openxmlformats.org/officeDocument/2006/relationships/tags" Target="../tags/ta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Layout" Target="../slideLayouts/slideLayout24.xml"/><Relationship Id="rId1" Type="http://schemas.openxmlformats.org/officeDocument/2006/relationships/tags" Target="../tags/tag2.xml"/><Relationship Id="rId5" Type="http://schemas.openxmlformats.org/officeDocument/2006/relationships/image" Target="../media/image40.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slideLayout" Target="../slideLayouts/slideLayout24.xml"/><Relationship Id="rId1" Type="http://schemas.openxmlformats.org/officeDocument/2006/relationships/tags" Target="../tags/tag3.xml"/><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fontScale="62500" lnSpcReduction="20000"/>
          </a:bodyPr>
          <a:lstStyle/>
          <a:p>
            <a:r>
              <a:rPr lang="en-US" dirty="0"/>
              <a:t>Data Ingestion</a:t>
            </a:r>
            <a:endParaRPr dirty="0"/>
          </a:p>
          <a:p>
            <a:r>
              <a:rPr dirty="0"/>
              <a:t>In this lesson, we'll </a:t>
            </a:r>
            <a:r>
              <a:rPr lang="en-US" dirty="0"/>
              <a:t>…</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r>
              <a:rPr lang="en-US" dirty="0"/>
              <a:t>Lesson 3</a:t>
            </a:r>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IBM Plex Sans" panose="020B0503050203000203" pitchFamily="34" charset="0"/>
              </a:rPr>
              <a:t>Data Sources</a:t>
            </a:r>
            <a:endParaRPr lang="en-IN" sz="3000" dirty="0">
              <a:latin typeface="IBM Plex Sans" panose="020B0503050203000203" pitchFamily="34" charset="0"/>
            </a:endParaRPr>
          </a:p>
        </p:txBody>
      </p:sp>
      <p:sp>
        <p:nvSpPr>
          <p:cNvPr id="2" name="TextBox 1">
            <a:extLst>
              <a:ext uri="{FF2B5EF4-FFF2-40B4-BE49-F238E27FC236}">
                <a16:creationId xmlns:a16="http://schemas.microsoft.com/office/drawing/2014/main" id="{04FAA0AF-34C4-2A04-6D35-3E7F65D91CC9}"/>
              </a:ext>
            </a:extLst>
          </p:cNvPr>
          <p:cNvSpPr txBox="1"/>
          <p:nvPr/>
        </p:nvSpPr>
        <p:spPr>
          <a:xfrm>
            <a:off x="2623566" y="1767040"/>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Databases</a:t>
            </a:r>
          </a:p>
        </p:txBody>
      </p:sp>
      <p:sp>
        <p:nvSpPr>
          <p:cNvPr id="4" name="TextBox 3">
            <a:extLst>
              <a:ext uri="{FF2B5EF4-FFF2-40B4-BE49-F238E27FC236}">
                <a16:creationId xmlns:a16="http://schemas.microsoft.com/office/drawing/2014/main" id="{5F43768E-50D3-7B43-D05B-8FB0735D92E0}"/>
              </a:ext>
            </a:extLst>
          </p:cNvPr>
          <p:cNvSpPr txBox="1"/>
          <p:nvPr/>
        </p:nvSpPr>
        <p:spPr>
          <a:xfrm>
            <a:off x="4858512" y="1783665"/>
            <a:ext cx="2450592" cy="92333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API (Application Programming Interface)</a:t>
            </a:r>
          </a:p>
        </p:txBody>
      </p:sp>
      <p:sp>
        <p:nvSpPr>
          <p:cNvPr id="6" name="TextBox 5">
            <a:extLst>
              <a:ext uri="{FF2B5EF4-FFF2-40B4-BE49-F238E27FC236}">
                <a16:creationId xmlns:a16="http://schemas.microsoft.com/office/drawing/2014/main" id="{B12ACF8B-C3BD-7507-8F72-6119CC4CF6DC}"/>
              </a:ext>
            </a:extLst>
          </p:cNvPr>
          <p:cNvSpPr txBox="1"/>
          <p:nvPr/>
        </p:nvSpPr>
        <p:spPr>
          <a:xfrm>
            <a:off x="7309104" y="178366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Web Scraping</a:t>
            </a:r>
          </a:p>
        </p:txBody>
      </p:sp>
      <p:sp>
        <p:nvSpPr>
          <p:cNvPr id="7" name="TextBox 6">
            <a:extLst>
              <a:ext uri="{FF2B5EF4-FFF2-40B4-BE49-F238E27FC236}">
                <a16:creationId xmlns:a16="http://schemas.microsoft.com/office/drawing/2014/main" id="{30B87F79-4910-6D60-B44A-1A8D633235DA}"/>
              </a:ext>
            </a:extLst>
          </p:cNvPr>
          <p:cNvSpPr txBox="1"/>
          <p:nvPr/>
        </p:nvSpPr>
        <p:spPr>
          <a:xfrm>
            <a:off x="9328404" y="181217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Public Datasets</a:t>
            </a:r>
          </a:p>
        </p:txBody>
      </p:sp>
      <p:cxnSp>
        <p:nvCxnSpPr>
          <p:cNvPr id="12" name="Straight Connector 11">
            <a:extLst>
              <a:ext uri="{FF2B5EF4-FFF2-40B4-BE49-F238E27FC236}">
                <a16:creationId xmlns:a16="http://schemas.microsoft.com/office/drawing/2014/main" id="{640BEF11-1B15-ABDD-90D6-566CF520B226}"/>
              </a:ext>
            </a:extLst>
          </p:cNvPr>
          <p:cNvCxnSpPr/>
          <p:nvPr/>
        </p:nvCxnSpPr>
        <p:spPr>
          <a:xfrm>
            <a:off x="2623566" y="28928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9C74AD-A0E0-37CF-CDDC-DB79C1EB6C5C}"/>
              </a:ext>
            </a:extLst>
          </p:cNvPr>
          <p:cNvCxnSpPr/>
          <p:nvPr/>
        </p:nvCxnSpPr>
        <p:spPr>
          <a:xfrm>
            <a:off x="2623565" y="42517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D22952-DAB4-9464-A0F2-C248BB15CE02}"/>
              </a:ext>
            </a:extLst>
          </p:cNvPr>
          <p:cNvCxnSpPr/>
          <p:nvPr/>
        </p:nvCxnSpPr>
        <p:spPr>
          <a:xfrm>
            <a:off x="2623564" y="5610629"/>
            <a:ext cx="8448987"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FCCAD5B-7F93-BD2F-A2EE-AC71908328B7}"/>
              </a:ext>
            </a:extLst>
          </p:cNvPr>
          <p:cNvSpPr txBox="1"/>
          <p:nvPr/>
        </p:nvSpPr>
        <p:spPr>
          <a:xfrm>
            <a:off x="896366" y="3319503"/>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Examples</a:t>
            </a:r>
          </a:p>
        </p:txBody>
      </p:sp>
      <p:sp>
        <p:nvSpPr>
          <p:cNvPr id="16" name="TextBox 15">
            <a:extLst>
              <a:ext uri="{FF2B5EF4-FFF2-40B4-BE49-F238E27FC236}">
                <a16:creationId xmlns:a16="http://schemas.microsoft.com/office/drawing/2014/main" id="{2D5759E0-F939-35D3-6147-913FB919F367}"/>
              </a:ext>
            </a:extLst>
          </p:cNvPr>
          <p:cNvSpPr txBox="1"/>
          <p:nvPr/>
        </p:nvSpPr>
        <p:spPr>
          <a:xfrm>
            <a:off x="896365" y="4784751"/>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References</a:t>
            </a:r>
          </a:p>
        </p:txBody>
      </p:sp>
      <p:sp>
        <p:nvSpPr>
          <p:cNvPr id="18" name="TextBox 17">
            <a:extLst>
              <a:ext uri="{FF2B5EF4-FFF2-40B4-BE49-F238E27FC236}">
                <a16:creationId xmlns:a16="http://schemas.microsoft.com/office/drawing/2014/main" id="{4EA2EE1C-B9FB-EC19-6C6C-1298CE9DE9C1}"/>
              </a:ext>
            </a:extLst>
          </p:cNvPr>
          <p:cNvSpPr txBox="1"/>
          <p:nvPr/>
        </p:nvSpPr>
        <p:spPr>
          <a:xfrm>
            <a:off x="4762500" y="4773748"/>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What is an API?</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48C9C42C-6E53-D29D-A7A9-E8AEA565B8E5}"/>
              </a:ext>
            </a:extLst>
          </p:cNvPr>
          <p:cNvSpPr txBox="1"/>
          <p:nvPr/>
        </p:nvSpPr>
        <p:spPr>
          <a:xfrm>
            <a:off x="2623564" y="3078664"/>
            <a:ext cx="20119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MySQL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Microsoft SQL Server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MongoDB</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PostgreSQL</a:t>
            </a:r>
          </a:p>
        </p:txBody>
      </p:sp>
      <p:sp>
        <p:nvSpPr>
          <p:cNvPr id="20" name="TextBox 19">
            <a:extLst>
              <a:ext uri="{FF2B5EF4-FFF2-40B4-BE49-F238E27FC236}">
                <a16:creationId xmlns:a16="http://schemas.microsoft.com/office/drawing/2014/main" id="{E27A6376-38F3-DA1B-8F40-DE17F83FC771}"/>
              </a:ext>
            </a:extLst>
          </p:cNvPr>
          <p:cNvSpPr txBox="1"/>
          <p:nvPr/>
        </p:nvSpPr>
        <p:spPr>
          <a:xfrm>
            <a:off x="2623564" y="4773747"/>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4"/>
              </a:rPr>
              <a:t>MySQL Tutorial</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1" name="TextBox 20">
            <a:extLst>
              <a:ext uri="{FF2B5EF4-FFF2-40B4-BE49-F238E27FC236}">
                <a16:creationId xmlns:a16="http://schemas.microsoft.com/office/drawing/2014/main" id="{CD69B07D-58FD-6450-64E1-37B9F102EDE4}"/>
              </a:ext>
            </a:extLst>
          </p:cNvPr>
          <p:cNvSpPr txBox="1"/>
          <p:nvPr/>
        </p:nvSpPr>
        <p:spPr>
          <a:xfrm>
            <a:off x="4762500" y="5151971"/>
            <a:ext cx="18034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hlinkClick r:id="rId5"/>
              </a:rPr>
              <a:t>PyPi</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5"/>
              </a:rPr>
              <a:t> Wikipedia-API</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4C02FECA-AFCB-807C-644A-53C207BB3218}"/>
              </a:ext>
            </a:extLst>
          </p:cNvPr>
          <p:cNvSpPr txBox="1"/>
          <p:nvPr/>
        </p:nvSpPr>
        <p:spPr>
          <a:xfrm>
            <a:off x="4762500" y="2911654"/>
            <a:ext cx="201193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Wikipedia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IMDB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OpenWeatherMap</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Twitter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Spotify API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NASA API</a:t>
            </a:r>
          </a:p>
        </p:txBody>
      </p:sp>
      <p:sp>
        <p:nvSpPr>
          <p:cNvPr id="23" name="TextBox 22">
            <a:extLst>
              <a:ext uri="{FF2B5EF4-FFF2-40B4-BE49-F238E27FC236}">
                <a16:creationId xmlns:a16="http://schemas.microsoft.com/office/drawing/2014/main" id="{6052645C-E8B4-0449-B1B3-7F3BC9E6C48C}"/>
              </a:ext>
            </a:extLst>
          </p:cNvPr>
          <p:cNvSpPr txBox="1"/>
          <p:nvPr/>
        </p:nvSpPr>
        <p:spPr>
          <a:xfrm>
            <a:off x="7316468" y="2901240"/>
            <a:ext cx="2011936"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BeautifulSoup</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Scrapy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Selenium (Browser Automation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Cheerio (Node.js Library)</a:t>
            </a:r>
          </a:p>
        </p:txBody>
      </p:sp>
      <p:sp>
        <p:nvSpPr>
          <p:cNvPr id="26" name="TextBox 25">
            <a:extLst>
              <a:ext uri="{FF2B5EF4-FFF2-40B4-BE49-F238E27FC236}">
                <a16:creationId xmlns:a16="http://schemas.microsoft.com/office/drawing/2014/main" id="{F63CEFF3-DC91-B823-C90E-4C770EB887E6}"/>
              </a:ext>
            </a:extLst>
          </p:cNvPr>
          <p:cNvSpPr txBox="1"/>
          <p:nvPr/>
        </p:nvSpPr>
        <p:spPr>
          <a:xfrm>
            <a:off x="7218732" y="4773747"/>
            <a:ext cx="1625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YouTube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hlinkClick r:id="rId6"/>
              </a:rPr>
              <a:t>BeautifulSoup</a:t>
            </a: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 Tutorial</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08B9824-8363-AD90-5290-F15451CF7CFC}"/>
              </a:ext>
            </a:extLst>
          </p:cNvPr>
          <p:cNvSpPr txBox="1"/>
          <p:nvPr/>
        </p:nvSpPr>
        <p:spPr>
          <a:xfrm>
            <a:off x="9283698" y="2889683"/>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Kaggle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AWS Public Datasets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Data.gov</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OpenStreetMap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NASA </a:t>
            </a:r>
            <a:r>
              <a:rPr kumimoji="0" lang="en-US" sz="1400" b="0" i="0" u="none" strike="noStrike" kern="1200" cap="none" spc="0" normalizeH="0" baseline="0" noProof="0" dirty="0" err="1">
                <a:ln>
                  <a:noFill/>
                </a:ln>
                <a:solidFill>
                  <a:prstClr val="black"/>
                </a:solidFill>
                <a:effectLst/>
                <a:uLnTx/>
                <a:uFillTx/>
                <a:latin typeface="Aptos" panose="02110004020202020204"/>
                <a:ea typeface="+mn-ea"/>
                <a:cs typeface="+mn-cs"/>
              </a:rPr>
              <a:t>Earthdata</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8" name="TextBox 27">
            <a:extLst>
              <a:ext uri="{FF2B5EF4-FFF2-40B4-BE49-F238E27FC236}">
                <a16:creationId xmlns:a16="http://schemas.microsoft.com/office/drawing/2014/main" id="{7F37BCBF-853F-F273-E4F0-1558D44A1CB1}"/>
              </a:ext>
            </a:extLst>
          </p:cNvPr>
          <p:cNvSpPr txBox="1"/>
          <p:nvPr/>
        </p:nvSpPr>
        <p:spPr>
          <a:xfrm>
            <a:off x="9357668" y="4773747"/>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7"/>
              </a:rPr>
              <a:t>Kaggle Datasets Introduction</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custDataLst>
      <p:tags r:id="rId1"/>
    </p:custDataLst>
    <p:extLst>
      <p:ext uri="{BB962C8B-B14F-4D97-AF65-F5344CB8AC3E}">
        <p14:creationId xmlns:p14="http://schemas.microsoft.com/office/powerpoint/2010/main" val="2121056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IBM Plex Sans" panose="020B0503050203000203" pitchFamily="34" charset="0"/>
              </a:rPr>
              <a:t>Data Collection Techniques</a:t>
            </a:r>
            <a:endParaRPr lang="en-IN" sz="3000" dirty="0">
              <a:latin typeface="IBM Plex Sans" panose="020B0503050203000203" pitchFamily="34" charset="0"/>
            </a:endParaRPr>
          </a:p>
        </p:txBody>
      </p:sp>
      <p:sp>
        <p:nvSpPr>
          <p:cNvPr id="2" name="TextBox 1">
            <a:extLst>
              <a:ext uri="{FF2B5EF4-FFF2-40B4-BE49-F238E27FC236}">
                <a16:creationId xmlns:a16="http://schemas.microsoft.com/office/drawing/2014/main" id="{04FAA0AF-34C4-2A04-6D35-3E7F65D91CC9}"/>
              </a:ext>
            </a:extLst>
          </p:cNvPr>
          <p:cNvSpPr txBox="1"/>
          <p:nvPr/>
        </p:nvSpPr>
        <p:spPr>
          <a:xfrm>
            <a:off x="2623566" y="1767040"/>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Surveys and Questionnaires</a:t>
            </a:r>
          </a:p>
        </p:txBody>
      </p:sp>
      <p:sp>
        <p:nvSpPr>
          <p:cNvPr id="4" name="TextBox 3">
            <a:extLst>
              <a:ext uri="{FF2B5EF4-FFF2-40B4-BE49-F238E27FC236}">
                <a16:creationId xmlns:a16="http://schemas.microsoft.com/office/drawing/2014/main" id="{5F43768E-50D3-7B43-D05B-8FB0735D92E0}"/>
              </a:ext>
            </a:extLst>
          </p:cNvPr>
          <p:cNvSpPr txBox="1"/>
          <p:nvPr/>
        </p:nvSpPr>
        <p:spPr>
          <a:xfrm>
            <a:off x="4858512" y="1783665"/>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Observational Methods</a:t>
            </a:r>
          </a:p>
        </p:txBody>
      </p:sp>
      <p:sp>
        <p:nvSpPr>
          <p:cNvPr id="6" name="TextBox 5">
            <a:extLst>
              <a:ext uri="{FF2B5EF4-FFF2-40B4-BE49-F238E27FC236}">
                <a16:creationId xmlns:a16="http://schemas.microsoft.com/office/drawing/2014/main" id="{B12ACF8B-C3BD-7507-8F72-6119CC4CF6DC}"/>
              </a:ext>
            </a:extLst>
          </p:cNvPr>
          <p:cNvSpPr txBox="1"/>
          <p:nvPr/>
        </p:nvSpPr>
        <p:spPr>
          <a:xfrm>
            <a:off x="7309104" y="1783665"/>
            <a:ext cx="2450592"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Experiments</a:t>
            </a:r>
          </a:p>
        </p:txBody>
      </p:sp>
      <p:sp>
        <p:nvSpPr>
          <p:cNvPr id="7" name="TextBox 6">
            <a:extLst>
              <a:ext uri="{FF2B5EF4-FFF2-40B4-BE49-F238E27FC236}">
                <a16:creationId xmlns:a16="http://schemas.microsoft.com/office/drawing/2014/main" id="{30B87F79-4910-6D60-B44A-1A8D633235DA}"/>
              </a:ext>
            </a:extLst>
          </p:cNvPr>
          <p:cNvSpPr txBox="1"/>
          <p:nvPr/>
        </p:nvSpPr>
        <p:spPr>
          <a:xfrm>
            <a:off x="9328404" y="1812175"/>
            <a:ext cx="245059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Secondary Data Sources</a:t>
            </a:r>
          </a:p>
        </p:txBody>
      </p:sp>
      <p:cxnSp>
        <p:nvCxnSpPr>
          <p:cNvPr id="12" name="Straight Connector 11">
            <a:extLst>
              <a:ext uri="{FF2B5EF4-FFF2-40B4-BE49-F238E27FC236}">
                <a16:creationId xmlns:a16="http://schemas.microsoft.com/office/drawing/2014/main" id="{640BEF11-1B15-ABDD-90D6-566CF520B226}"/>
              </a:ext>
            </a:extLst>
          </p:cNvPr>
          <p:cNvCxnSpPr/>
          <p:nvPr/>
        </p:nvCxnSpPr>
        <p:spPr>
          <a:xfrm>
            <a:off x="2623566" y="28928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4D9C74AD-A0E0-37CF-CDDC-DB79C1EB6C5C}"/>
              </a:ext>
            </a:extLst>
          </p:cNvPr>
          <p:cNvCxnSpPr/>
          <p:nvPr/>
        </p:nvCxnSpPr>
        <p:spPr>
          <a:xfrm>
            <a:off x="2623565" y="4251729"/>
            <a:ext cx="8448987"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07D22952-DAB4-9464-A0F2-C248BB15CE02}"/>
              </a:ext>
            </a:extLst>
          </p:cNvPr>
          <p:cNvCxnSpPr/>
          <p:nvPr/>
        </p:nvCxnSpPr>
        <p:spPr>
          <a:xfrm>
            <a:off x="2623564" y="5610629"/>
            <a:ext cx="8448987" cy="0"/>
          </a:xfrm>
          <a:prstGeom prst="line">
            <a:avLst/>
          </a:prstGeom>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5FCCAD5B-7F93-BD2F-A2EE-AC71908328B7}"/>
              </a:ext>
            </a:extLst>
          </p:cNvPr>
          <p:cNvSpPr txBox="1"/>
          <p:nvPr/>
        </p:nvSpPr>
        <p:spPr>
          <a:xfrm>
            <a:off x="896366" y="3319503"/>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Examples</a:t>
            </a:r>
          </a:p>
        </p:txBody>
      </p:sp>
      <p:sp>
        <p:nvSpPr>
          <p:cNvPr id="16" name="TextBox 15">
            <a:extLst>
              <a:ext uri="{FF2B5EF4-FFF2-40B4-BE49-F238E27FC236}">
                <a16:creationId xmlns:a16="http://schemas.microsoft.com/office/drawing/2014/main" id="{2D5759E0-F939-35D3-6147-913FB919F367}"/>
              </a:ext>
            </a:extLst>
          </p:cNvPr>
          <p:cNvSpPr txBox="1"/>
          <p:nvPr/>
        </p:nvSpPr>
        <p:spPr>
          <a:xfrm>
            <a:off x="896365" y="4784751"/>
            <a:ext cx="13591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ptos" panose="02110004020202020204"/>
                <a:ea typeface="+mn-ea"/>
                <a:cs typeface="+mn-cs"/>
              </a:rPr>
              <a:t>References</a:t>
            </a:r>
          </a:p>
        </p:txBody>
      </p:sp>
      <p:sp>
        <p:nvSpPr>
          <p:cNvPr id="18" name="TextBox 17">
            <a:extLst>
              <a:ext uri="{FF2B5EF4-FFF2-40B4-BE49-F238E27FC236}">
                <a16:creationId xmlns:a16="http://schemas.microsoft.com/office/drawing/2014/main" id="{4EA2EE1C-B9FB-EC19-6C6C-1298CE9DE9C1}"/>
              </a:ext>
            </a:extLst>
          </p:cNvPr>
          <p:cNvSpPr txBox="1"/>
          <p:nvPr/>
        </p:nvSpPr>
        <p:spPr>
          <a:xfrm>
            <a:off x="4762500" y="4773748"/>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Observational Research Methods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19" name="TextBox 18">
            <a:extLst>
              <a:ext uri="{FF2B5EF4-FFF2-40B4-BE49-F238E27FC236}">
                <a16:creationId xmlns:a16="http://schemas.microsoft.com/office/drawing/2014/main" id="{48C9C42C-6E53-D29D-A7A9-E8AEA565B8E5}"/>
              </a:ext>
            </a:extLst>
          </p:cNvPr>
          <p:cNvSpPr txBox="1"/>
          <p:nvPr/>
        </p:nvSpPr>
        <p:spPr>
          <a:xfrm>
            <a:off x="2623564" y="3078664"/>
            <a:ext cx="2011936"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SurveyMonkey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Qualtrics Survey Software</a:t>
            </a:r>
          </a:p>
        </p:txBody>
      </p:sp>
      <p:sp>
        <p:nvSpPr>
          <p:cNvPr id="20" name="TextBox 19">
            <a:extLst>
              <a:ext uri="{FF2B5EF4-FFF2-40B4-BE49-F238E27FC236}">
                <a16:creationId xmlns:a16="http://schemas.microsoft.com/office/drawing/2014/main" id="{E27A6376-38F3-DA1B-8F40-DE17F83FC771}"/>
              </a:ext>
            </a:extLst>
          </p:cNvPr>
          <p:cNvSpPr txBox="1"/>
          <p:nvPr/>
        </p:nvSpPr>
        <p:spPr>
          <a:xfrm>
            <a:off x="2623564" y="4773747"/>
            <a:ext cx="1625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4" action="ppaction://hlinkfile"/>
              </a:rPr>
              <a:t>SurveyMonkey</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2" name="TextBox 21">
            <a:extLst>
              <a:ext uri="{FF2B5EF4-FFF2-40B4-BE49-F238E27FC236}">
                <a16:creationId xmlns:a16="http://schemas.microsoft.com/office/drawing/2014/main" id="{4C02FECA-AFCB-807C-644A-53C207BB3218}"/>
              </a:ext>
            </a:extLst>
          </p:cNvPr>
          <p:cNvSpPr txBox="1"/>
          <p:nvPr/>
        </p:nvSpPr>
        <p:spPr>
          <a:xfrm>
            <a:off x="4762500" y="2911654"/>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Behavioral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User Experience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Field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Ecological research</a:t>
            </a:r>
          </a:p>
        </p:txBody>
      </p:sp>
      <p:sp>
        <p:nvSpPr>
          <p:cNvPr id="23" name="TextBox 22">
            <a:extLst>
              <a:ext uri="{FF2B5EF4-FFF2-40B4-BE49-F238E27FC236}">
                <a16:creationId xmlns:a16="http://schemas.microsoft.com/office/drawing/2014/main" id="{6052645C-E8B4-0449-B1B3-7F3BC9E6C48C}"/>
              </a:ext>
            </a:extLst>
          </p:cNvPr>
          <p:cNvSpPr txBox="1"/>
          <p:nvPr/>
        </p:nvSpPr>
        <p:spPr>
          <a:xfrm>
            <a:off x="7316468" y="2901240"/>
            <a:ext cx="2011936"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Clinical trials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Psychological research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Educational interventions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Product testing</a:t>
            </a:r>
          </a:p>
        </p:txBody>
      </p:sp>
      <p:sp>
        <p:nvSpPr>
          <p:cNvPr id="26" name="TextBox 25">
            <a:extLst>
              <a:ext uri="{FF2B5EF4-FFF2-40B4-BE49-F238E27FC236}">
                <a16:creationId xmlns:a16="http://schemas.microsoft.com/office/drawing/2014/main" id="{F63CEFF3-DC91-B823-C90E-4C770EB887E6}"/>
              </a:ext>
            </a:extLst>
          </p:cNvPr>
          <p:cNvSpPr txBox="1"/>
          <p:nvPr/>
        </p:nvSpPr>
        <p:spPr>
          <a:xfrm>
            <a:off x="7218732" y="4773747"/>
            <a:ext cx="16256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5"/>
              </a:rPr>
              <a:t>Experimental Research Methods</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
        <p:nvSpPr>
          <p:cNvPr id="27" name="TextBox 26">
            <a:extLst>
              <a:ext uri="{FF2B5EF4-FFF2-40B4-BE49-F238E27FC236}">
                <a16:creationId xmlns:a16="http://schemas.microsoft.com/office/drawing/2014/main" id="{C08B9824-8363-AD90-5290-F15451CF7CFC}"/>
              </a:ext>
            </a:extLst>
          </p:cNvPr>
          <p:cNvSpPr txBox="1"/>
          <p:nvPr/>
        </p:nvSpPr>
        <p:spPr>
          <a:xfrm>
            <a:off x="9283698" y="2889683"/>
            <a:ext cx="2011936" cy="95410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Economic 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Demographic studies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Meta-analysis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rPr>
              <a:t>Policy research</a:t>
            </a:r>
          </a:p>
        </p:txBody>
      </p:sp>
      <p:sp>
        <p:nvSpPr>
          <p:cNvPr id="28" name="TextBox 27">
            <a:extLst>
              <a:ext uri="{FF2B5EF4-FFF2-40B4-BE49-F238E27FC236}">
                <a16:creationId xmlns:a16="http://schemas.microsoft.com/office/drawing/2014/main" id="{7F37BCBF-853F-F273-E4F0-1558D44A1CB1}"/>
              </a:ext>
            </a:extLst>
          </p:cNvPr>
          <p:cNvSpPr txBox="1"/>
          <p:nvPr/>
        </p:nvSpPr>
        <p:spPr>
          <a:xfrm>
            <a:off x="9357668" y="4773747"/>
            <a:ext cx="1625600" cy="73866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hlinkClick r:id="rId6"/>
              </a:rPr>
              <a:t>NIH Need for Secondary Research</a:t>
            </a:r>
            <a:endParaRPr kumimoji="0" lang="en-US" sz="1400" b="0"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custDataLst>
      <p:tags r:id="rId1"/>
    </p:custDataLst>
    <p:extLst>
      <p:ext uri="{BB962C8B-B14F-4D97-AF65-F5344CB8AC3E}">
        <p14:creationId xmlns:p14="http://schemas.microsoft.com/office/powerpoint/2010/main" val="3469544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C417025-4FF5-6215-E7FD-9F69BE1C09C7}"/>
              </a:ext>
            </a:extLst>
          </p:cNvPr>
          <p:cNvSpPr>
            <a:spLocks noGrp="1"/>
          </p:cNvSpPr>
          <p:nvPr>
            <p:ph type="body" sz="quarter" idx="18"/>
          </p:nvPr>
        </p:nvSpPr>
        <p:spPr/>
        <p:txBody>
          <a:bodyPr/>
          <a:lstStyle/>
          <a:p>
            <a:r>
              <a:rPr lang="en-US" dirty="0">
                <a:hlinkClick r:id="rId2">
                  <a:extLst>
                    <a:ext uri="{A12FA001-AC4F-418D-AE19-62706E023703}">
                      <ahyp:hlinkClr xmlns:ahyp="http://schemas.microsoft.com/office/drawing/2018/hyperlinkcolor" val="tx"/>
                    </a:ext>
                  </a:extLst>
                </a:hlinkClick>
              </a:rPr>
              <a:t>LangChain Document Loaders</a:t>
            </a:r>
            <a:endParaRPr lang="en-US" dirty="0"/>
          </a:p>
          <a:p>
            <a:endParaRPr lang="en-US" dirty="0"/>
          </a:p>
        </p:txBody>
      </p:sp>
      <p:sp>
        <p:nvSpPr>
          <p:cNvPr id="3" name="Text Placeholder 2">
            <a:extLst>
              <a:ext uri="{FF2B5EF4-FFF2-40B4-BE49-F238E27FC236}">
                <a16:creationId xmlns:a16="http://schemas.microsoft.com/office/drawing/2014/main" id="{C3FB254D-4865-0394-FA1C-443534B0FC1A}"/>
              </a:ext>
            </a:extLst>
          </p:cNvPr>
          <p:cNvSpPr>
            <a:spLocks noGrp="1"/>
          </p:cNvSpPr>
          <p:nvPr>
            <p:ph type="body" sz="quarter" idx="19"/>
          </p:nvPr>
        </p:nvSpPr>
        <p:spPr/>
        <p:txBody>
          <a:bodyPr/>
          <a:lstStyle/>
          <a:p>
            <a:r>
              <a:rPr lang="en-US" dirty="0">
                <a:hlinkClick r:id="rId3">
                  <a:extLst>
                    <a:ext uri="{A12FA001-AC4F-418D-AE19-62706E023703}">
                      <ahyp:hlinkClr xmlns:ahyp="http://schemas.microsoft.com/office/drawing/2018/hyperlinkcolor" val="tx"/>
                    </a:ext>
                  </a:extLst>
                </a:hlinkClick>
              </a:rPr>
              <a:t>LangChain Embedding Models</a:t>
            </a:r>
            <a:endParaRPr lang="en-US" dirty="0"/>
          </a:p>
          <a:p>
            <a:endParaRPr lang="en-US" dirty="0"/>
          </a:p>
        </p:txBody>
      </p:sp>
      <p:sp>
        <p:nvSpPr>
          <p:cNvPr id="4" name="Text Placeholder 3">
            <a:extLst>
              <a:ext uri="{FF2B5EF4-FFF2-40B4-BE49-F238E27FC236}">
                <a16:creationId xmlns:a16="http://schemas.microsoft.com/office/drawing/2014/main" id="{BB3580E4-1EAF-4ABC-9104-732639190018}"/>
              </a:ext>
            </a:extLst>
          </p:cNvPr>
          <p:cNvSpPr>
            <a:spLocks noGrp="1"/>
          </p:cNvSpPr>
          <p:nvPr>
            <p:ph type="body" sz="quarter" idx="20"/>
          </p:nvPr>
        </p:nvSpPr>
        <p:spPr/>
        <p:txBody>
          <a:bodyPr/>
          <a:lstStyle/>
          <a:p>
            <a:r>
              <a:rPr lang="en-US" dirty="0">
                <a:hlinkClick r:id="rId4">
                  <a:extLst>
                    <a:ext uri="{A12FA001-AC4F-418D-AE19-62706E023703}">
                      <ahyp:hlinkClr xmlns:ahyp="http://schemas.microsoft.com/office/drawing/2018/hyperlinkcolor" val="tx"/>
                    </a:ext>
                  </a:extLst>
                </a:hlinkClick>
              </a:rPr>
              <a:t>LangChain </a:t>
            </a:r>
            <a:r>
              <a:rPr lang="en-US" dirty="0" err="1">
                <a:hlinkClick r:id="rId4">
                  <a:extLst>
                    <a:ext uri="{A12FA001-AC4F-418D-AE19-62706E023703}">
                      <ahyp:hlinkClr xmlns:ahyp="http://schemas.microsoft.com/office/drawing/2018/hyperlinkcolor" val="tx"/>
                    </a:ext>
                  </a:extLst>
                </a:hlinkClick>
              </a:rPr>
              <a:t>Vectorstores</a:t>
            </a:r>
            <a:endParaRPr lang="en-US" dirty="0"/>
          </a:p>
          <a:p>
            <a:endParaRPr lang="en-US" dirty="0"/>
          </a:p>
        </p:txBody>
      </p:sp>
      <p:sp>
        <p:nvSpPr>
          <p:cNvPr id="5" name="Title 4">
            <a:extLst>
              <a:ext uri="{FF2B5EF4-FFF2-40B4-BE49-F238E27FC236}">
                <a16:creationId xmlns:a16="http://schemas.microsoft.com/office/drawing/2014/main" id="{CBF11D87-5EC8-9361-7B82-9E55DEEB4A57}"/>
              </a:ext>
            </a:extLst>
          </p:cNvPr>
          <p:cNvSpPr>
            <a:spLocks noGrp="1"/>
          </p:cNvSpPr>
          <p:nvPr>
            <p:ph type="title" idx="4294967295"/>
          </p:nvPr>
        </p:nvSpPr>
        <p:spPr>
          <a:xfrm>
            <a:off x="384320" y="270621"/>
            <a:ext cx="10515600" cy="1325563"/>
          </a:xfrm>
        </p:spPr>
        <p:txBody>
          <a:bodyPr/>
          <a:lstStyle/>
          <a:p>
            <a:r>
              <a:rPr lang="en-US" dirty="0"/>
              <a:t>LangChain Framework </a:t>
            </a:r>
          </a:p>
        </p:txBody>
      </p:sp>
    </p:spTree>
    <p:extLst>
      <p:ext uri="{BB962C8B-B14F-4D97-AF65-F5344CB8AC3E}">
        <p14:creationId xmlns:p14="http://schemas.microsoft.com/office/powerpoint/2010/main" val="1911266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1" name="Rectangle 10">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8522446"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a:xfrm>
            <a:off x="761803" y="350196"/>
            <a:ext cx="4646904" cy="1624520"/>
          </a:xfrm>
        </p:spPr>
        <p:txBody>
          <a:bodyPr anchor="ctr">
            <a:normAutofit/>
          </a:bodyPr>
          <a:lstStyle/>
          <a:p>
            <a:r>
              <a:rPr lang="en-US" sz="4000"/>
              <a:t>Embeddings</a:t>
            </a:r>
          </a:p>
        </p:txBody>
      </p:sp>
      <p:sp>
        <p:nvSpPr>
          <p:cNvPr id="3" name="Content Placeholder 2">
            <a:extLst>
              <a:ext uri="{FF2B5EF4-FFF2-40B4-BE49-F238E27FC236}">
                <a16:creationId xmlns:a16="http://schemas.microsoft.com/office/drawing/2014/main" id="{B1F72709-9E4F-556C-9815-FA92AA28AD6B}"/>
              </a:ext>
            </a:extLst>
          </p:cNvPr>
          <p:cNvSpPr>
            <a:spLocks noGrp="1"/>
          </p:cNvSpPr>
          <p:nvPr>
            <p:ph idx="1"/>
          </p:nvPr>
        </p:nvSpPr>
        <p:spPr>
          <a:xfrm>
            <a:off x="761802" y="2743200"/>
            <a:ext cx="4646905" cy="3613149"/>
          </a:xfrm>
        </p:spPr>
        <p:txBody>
          <a:bodyPr anchor="ctr">
            <a:normAutofit/>
          </a:bodyPr>
          <a:lstStyle/>
          <a:p>
            <a:r>
              <a:rPr lang="en-US" sz="1300"/>
              <a:t>Imagine you have a huge box of crayons, and each crayon has a unique color. Now, let's say you want to describe your favorite toy to your friend using these crayons. Instead of drawing the toy, you pick a few crayons that best represent its colors. By just showing these crayons to your friend, they can get a good idea of what your toy looks like without seeing the actual toy. </a:t>
            </a:r>
          </a:p>
          <a:p>
            <a:endParaRPr lang="en-US" sz="1300"/>
          </a:p>
          <a:p>
            <a:r>
              <a:rPr lang="en-US" sz="1300"/>
              <a:t>Now, in the world of AI, "embeddings" are like those crayons. AI use embeddings to represent things like words or objects with a bunch of numbers, much like you used crayons to represent your toy's colors. This way, computers can easily understand and work with huge amounts of information without getting overwhelmed!</a:t>
            </a:r>
          </a:p>
        </p:txBody>
      </p:sp>
      <p:pic>
        <p:nvPicPr>
          <p:cNvPr id="5" name="Picture 4" descr="A bundle of crayons">
            <a:extLst>
              <a:ext uri="{FF2B5EF4-FFF2-40B4-BE49-F238E27FC236}">
                <a16:creationId xmlns:a16="http://schemas.microsoft.com/office/drawing/2014/main" id="{A6074EF4-F09A-0523-1B41-2CF1253FE3D5}"/>
              </a:ext>
            </a:extLst>
          </p:cNvPr>
          <p:cNvPicPr>
            <a:picLocks noChangeAspect="1"/>
          </p:cNvPicPr>
          <p:nvPr/>
        </p:nvPicPr>
        <p:blipFill>
          <a:blip r:embed="rId2"/>
          <a:srcRect l="40601" r="-2" b="-2"/>
          <a:stretch/>
        </p:blipFill>
        <p:spPr>
          <a:xfrm>
            <a:off x="6096000" y="1"/>
            <a:ext cx="6102825" cy="6858000"/>
          </a:xfrm>
          <a:prstGeom prst="rect">
            <a:avLst/>
          </a:prstGeom>
        </p:spPr>
      </p:pic>
    </p:spTree>
    <p:extLst>
      <p:ext uri="{BB962C8B-B14F-4D97-AF65-F5344CB8AC3E}">
        <p14:creationId xmlns:p14="http://schemas.microsoft.com/office/powerpoint/2010/main" val="313267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p:txBody>
          <a:bodyPr/>
          <a:lstStyle/>
          <a:p>
            <a:r>
              <a:rPr lang="en-US" dirty="0"/>
              <a:t>Embeddings - Why</a:t>
            </a:r>
          </a:p>
        </p:txBody>
      </p:sp>
      <p:sp>
        <p:nvSpPr>
          <p:cNvPr id="3" name="Content Placeholder 2">
            <a:extLst>
              <a:ext uri="{FF2B5EF4-FFF2-40B4-BE49-F238E27FC236}">
                <a16:creationId xmlns:a16="http://schemas.microsoft.com/office/drawing/2014/main" id="{B1F72709-9E4F-556C-9815-FA92AA28AD6B}"/>
              </a:ext>
            </a:extLst>
          </p:cNvPr>
          <p:cNvSpPr>
            <a:spLocks noGrp="1"/>
          </p:cNvSpPr>
          <p:nvPr>
            <p:ph idx="1"/>
          </p:nvPr>
        </p:nvSpPr>
        <p:spPr/>
        <p:txBody>
          <a:bodyPr>
            <a:normAutofit/>
          </a:bodyPr>
          <a:lstStyle/>
          <a:p>
            <a:r>
              <a:rPr lang="en-US" dirty="0"/>
              <a:t>Using embeddings in RAG systems significantly enhances the retrieval process by enabling semantic search, improving accuracy, and ensuring that the generation component has access to the most relevant information. This results in more accurate, contextually appropriate, and user-satisfying outputs.</a:t>
            </a:r>
          </a:p>
          <a:p>
            <a:r>
              <a:rPr lang="en-US" dirty="0"/>
              <a:t>By leveraging embeddings, RAG systems can move beyond the limitations of traditional keyword-based retrieval, handling complex queries, and providing high-quality responses that align closely with user intent. This makes embeddings a critical component in the development of advanced, efficient, and effective RAG systems.</a:t>
            </a:r>
          </a:p>
        </p:txBody>
      </p:sp>
    </p:spTree>
    <p:extLst>
      <p:ext uri="{BB962C8B-B14F-4D97-AF65-F5344CB8AC3E}">
        <p14:creationId xmlns:p14="http://schemas.microsoft.com/office/powerpoint/2010/main" val="38163836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p:txBody>
          <a:bodyPr/>
          <a:lstStyle/>
          <a:p>
            <a:r>
              <a:rPr lang="en-US" dirty="0"/>
              <a:t>Window and Stride</a:t>
            </a:r>
          </a:p>
        </p:txBody>
      </p:sp>
      <p:sp>
        <p:nvSpPr>
          <p:cNvPr id="3" name="Content Placeholder 2">
            <a:extLst>
              <a:ext uri="{FF2B5EF4-FFF2-40B4-BE49-F238E27FC236}">
                <a16:creationId xmlns:a16="http://schemas.microsoft.com/office/drawing/2014/main" id="{B1F72709-9E4F-556C-9815-FA92AA28AD6B}"/>
              </a:ext>
            </a:extLst>
          </p:cNvPr>
          <p:cNvSpPr>
            <a:spLocks noGrp="1"/>
          </p:cNvSpPr>
          <p:nvPr>
            <p:ph idx="1"/>
          </p:nvPr>
        </p:nvSpPr>
        <p:spPr/>
        <p:txBody>
          <a:bodyPr>
            <a:normAutofit/>
          </a:bodyPr>
          <a:lstStyle/>
          <a:p>
            <a:pPr marL="0" indent="0">
              <a:buNone/>
            </a:pPr>
            <a:r>
              <a:rPr lang="en-US" dirty="0"/>
              <a:t>window: 5 Stride: 0  In the scenario where the stride length is zero, as depicted in the chunks: </a:t>
            </a:r>
          </a:p>
          <a:p>
            <a:pPr marL="0" indent="0">
              <a:buNone/>
            </a:pPr>
            <a:endParaRPr lang="en-US" dirty="0"/>
          </a:p>
          <a:p>
            <a:pPr marL="0" indent="0">
              <a:buNone/>
            </a:pPr>
            <a:r>
              <a:rPr lang="en-US" dirty="0"/>
              <a:t>“In Agile software development, iterative” repeating, the window remains stagnant, causing the LLM to analyze the same text chunk repetitively, </a:t>
            </a:r>
          </a:p>
          <a:p>
            <a:pPr marL="0" indent="0">
              <a:buNone/>
            </a:pPr>
            <a:endParaRPr lang="en-US" dirty="0"/>
          </a:p>
          <a:p>
            <a:pPr marL="0" indent="0">
              <a:buNone/>
            </a:pPr>
            <a:r>
              <a:rPr lang="en-US" dirty="0"/>
              <a:t>Conversely, a window of 5  with a stride of 3</a:t>
            </a:r>
          </a:p>
          <a:p>
            <a:pPr marL="0" indent="0">
              <a:buNone/>
            </a:pPr>
            <a:r>
              <a:rPr lang="en-US" dirty="0"/>
              <a:t>chunk 1: “In Agile software development, iterative”</a:t>
            </a:r>
          </a:p>
          <a:p>
            <a:pPr marL="0" indent="0">
              <a:buNone/>
            </a:pPr>
            <a:r>
              <a:rPr lang="en-US" dirty="0"/>
              <a:t>chunk 2: “development, iterative and incremental processes,”</a:t>
            </a:r>
          </a:p>
          <a:p>
            <a:pPr marL="0" indent="0">
              <a:buNone/>
            </a:pPr>
            <a:r>
              <a:rPr lang="en-US" dirty="0"/>
              <a:t>chunk 3: “incremental processes are employed to.”</a:t>
            </a:r>
          </a:p>
          <a:p>
            <a:pPr marL="0" indent="0">
              <a:buNone/>
            </a:pPr>
            <a:endParaRPr lang="en-US" dirty="0"/>
          </a:p>
          <a:p>
            <a:pPr marL="0" indent="0">
              <a:buNone/>
            </a:pPr>
            <a:r>
              <a:rPr lang="en-US" dirty="0"/>
              <a:t>each chunk is unique, enabling the LLM to explore different facets of the sentence, hence, providing a broader view of the text’s context.</a:t>
            </a:r>
          </a:p>
          <a:p>
            <a:pPr marL="0" indent="0">
              <a:buNone/>
            </a:pPr>
            <a:endParaRPr lang="en-US" dirty="0"/>
          </a:p>
        </p:txBody>
      </p:sp>
    </p:spTree>
    <p:extLst>
      <p:ext uri="{BB962C8B-B14F-4D97-AF65-F5344CB8AC3E}">
        <p14:creationId xmlns:p14="http://schemas.microsoft.com/office/powerpoint/2010/main" val="26603367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800" b="0" dirty="0">
                <a:solidFill>
                  <a:schemeClr val="accent6"/>
                </a:solidFill>
                <a:effectLst/>
                <a:latin typeface="Consolas" panose="020B0609020204030204" pitchFamily="49" charset="0"/>
              </a:rPr>
              <a:t>&gt; git </a:t>
            </a:r>
            <a:r>
              <a:rPr lang="fr-FR" sz="1800" b="0" dirty="0">
                <a:solidFill>
                  <a:srgbClr val="CE9178"/>
                </a:solidFill>
                <a:effectLst/>
                <a:latin typeface="Consolas" panose="020B0609020204030204" pitchFamily="49" charset="0"/>
              </a:rPr>
              <a:t>clone</a:t>
            </a:r>
            <a:r>
              <a:rPr lang="fr-FR" sz="1800" b="0" dirty="0">
                <a:solidFill>
                  <a:srgbClr val="D4D4D4"/>
                </a:solidFill>
                <a:effectLst/>
                <a:latin typeface="Consolas" panose="020B0609020204030204" pitchFamily="49" charset="0"/>
              </a:rPr>
              <a:t> </a:t>
            </a:r>
            <a:r>
              <a:rPr lang="fr-FR" sz="1800" b="0" dirty="0">
                <a:solidFill>
                  <a:srgbClr val="CE9178"/>
                </a:solidFill>
                <a:effectLst/>
                <a:latin typeface="Consolas" panose="020B0609020204030204" pitchFamily="49" charset="0"/>
              </a:rPr>
              <a:t>https://github.com/marty916/Enterprise-LLM-RAG.git</a:t>
            </a:r>
            <a:endParaRPr lang="fr-FR" sz="1800" b="0" dirty="0">
              <a:solidFill>
                <a:srgbClr val="CCCCCC"/>
              </a:solidFill>
              <a:effectLst/>
              <a:latin typeface="Consolas" panose="020B0609020204030204" pitchFamily="49" charset="0"/>
            </a:endParaRPr>
          </a:p>
          <a:p>
            <a:pPr marL="0" indent="0">
              <a:buNone/>
            </a:pPr>
            <a:r>
              <a:rPr lang="fr-FR" sz="1800" b="0" dirty="0">
                <a:solidFill>
                  <a:schemeClr val="accent6"/>
                </a:solidFill>
                <a:effectLst/>
                <a:latin typeface="Consolas" panose="020B0609020204030204" pitchFamily="49" charset="0"/>
              </a:rPr>
              <a:t>&gt; cd </a:t>
            </a:r>
            <a:r>
              <a:rPr lang="fr-FR" sz="1800" b="0" dirty="0">
                <a:solidFill>
                  <a:srgbClr val="CE9178"/>
                </a:solidFill>
                <a:effectLst/>
                <a:latin typeface="Consolas" panose="020B0609020204030204" pitchFamily="49" charset="0"/>
              </a:rPr>
              <a:t>Enterprise-LLM-RAG/</a:t>
            </a:r>
            <a:r>
              <a:rPr lang="fr-FR" sz="1800" b="0" dirty="0" err="1">
                <a:solidFill>
                  <a:srgbClr val="CE9178"/>
                </a:solidFill>
                <a:effectLst/>
                <a:latin typeface="Consolas" panose="020B0609020204030204" pitchFamily="49" charset="0"/>
              </a:rPr>
              <a:t>lessons</a:t>
            </a:r>
            <a:r>
              <a:rPr lang="fr-FR" sz="1800" b="0" dirty="0">
                <a:solidFill>
                  <a:srgbClr val="CE9178"/>
                </a:solidFill>
                <a:effectLst/>
                <a:latin typeface="Consolas" panose="020B0609020204030204" pitchFamily="49" charset="0"/>
              </a:rPr>
              <a:t>/03-data-ingestion</a:t>
            </a:r>
            <a:endParaRPr lang="fr-FR" sz="1800" b="0" dirty="0">
              <a:solidFill>
                <a:srgbClr val="CCCCCC"/>
              </a:solidFill>
              <a:effectLst/>
              <a:latin typeface="Consolas" panose="020B060902020403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3624EF-D9C4-71D8-710C-E400B7A61E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42921-B966-4A62-852C-F7CA714BA7DB}" type="slidenum">
              <a:rPr kumimoji="0" lang="en-US" sz="1200" b="0" i="0" u="none" strike="noStrike" kern="1200" cap="none" spc="0" normalizeH="0" baseline="0" noProof="0" smtClean="0">
                <a:ln>
                  <a:noFill/>
                </a:ln>
                <a:solidFill>
                  <a:prstClr val="black">
                    <a:tint val="75000"/>
                  </a:prstClr>
                </a:solidFill>
                <a:effectLst/>
                <a:uLnTx/>
                <a:uFillTx/>
                <a:latin typeface="Poppi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Poppins"/>
              <a:ea typeface="+mn-ea"/>
              <a:cs typeface="+mn-cs"/>
            </a:endParaRPr>
          </a:p>
        </p:txBody>
      </p:sp>
      <p:sp>
        <p:nvSpPr>
          <p:cNvPr id="3" name="Footer Placeholder 2">
            <a:extLst>
              <a:ext uri="{FF2B5EF4-FFF2-40B4-BE49-F238E27FC236}">
                <a16:creationId xmlns:a16="http://schemas.microsoft.com/office/drawing/2014/main" id="{4BF02939-1A40-D892-0F40-5357C55F2DF5}"/>
              </a:ext>
            </a:extLst>
          </p:cNvPr>
          <p:cNvSpPr>
            <a:spLocks noGrp="1"/>
          </p:cNvSpPr>
          <p:nvPr>
            <p:ph type="ftr" sz="quarter" idx="11"/>
          </p:nvPr>
        </p:nvSpPr>
        <p:spPr>
          <a:xfrm>
            <a:off x="3105593" y="6356348"/>
            <a:ext cx="598081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Poppins"/>
                <a:ea typeface="+mn-ea"/>
                <a:cs typeface="+mn-cs"/>
              </a:rPr>
              <a:t>Copyright © 2024 Accelerated Innovation Group. All rights reserved.</a:t>
            </a:r>
          </a:p>
        </p:txBody>
      </p:sp>
      <p:sp>
        <p:nvSpPr>
          <p:cNvPr id="5" name="Text Placeholder 4">
            <a:extLst>
              <a:ext uri="{FF2B5EF4-FFF2-40B4-BE49-F238E27FC236}">
                <a16:creationId xmlns:a16="http://schemas.microsoft.com/office/drawing/2014/main" id="{C77F61B5-FF11-BD5B-FBFF-AE6882415168}"/>
              </a:ext>
            </a:extLst>
          </p:cNvPr>
          <p:cNvSpPr>
            <a:spLocks noGrp="1"/>
          </p:cNvSpPr>
          <p:nvPr>
            <p:ph type="body" sz="quarter" idx="28"/>
          </p:nvPr>
        </p:nvSpPr>
        <p:spPr>
          <a:xfrm>
            <a:off x="2640" y="-25487"/>
            <a:ext cx="11940259" cy="848660"/>
          </a:xfrm>
        </p:spPr>
        <p:txBody>
          <a:bodyPr bIns="91440" anchor="b" anchorCtr="0">
            <a:normAutofit/>
          </a:bodyPr>
          <a:lstStyle/>
          <a:p>
            <a:r>
              <a:rPr lang="en-US" sz="2400" b="1" dirty="0"/>
              <a:t>GenAI Solutions follow a similar high-level ‘workflow’</a:t>
            </a:r>
          </a:p>
        </p:txBody>
      </p:sp>
      <p:grpSp>
        <p:nvGrpSpPr>
          <p:cNvPr id="193" name="Group 192">
            <a:extLst>
              <a:ext uri="{FF2B5EF4-FFF2-40B4-BE49-F238E27FC236}">
                <a16:creationId xmlns:a16="http://schemas.microsoft.com/office/drawing/2014/main" id="{60A7BE40-B277-AC1E-2551-13A6B83DAADD}"/>
              </a:ext>
            </a:extLst>
          </p:cNvPr>
          <p:cNvGrpSpPr/>
          <p:nvPr/>
        </p:nvGrpSpPr>
        <p:grpSpPr>
          <a:xfrm>
            <a:off x="6308550" y="1397084"/>
            <a:ext cx="1021182" cy="593803"/>
            <a:chOff x="4888444" y="1594889"/>
            <a:chExt cx="971620" cy="564983"/>
          </a:xfrm>
        </p:grpSpPr>
        <p:sp>
          <p:nvSpPr>
            <p:cNvPr id="218" name="Oval 217">
              <a:extLst>
                <a:ext uri="{FF2B5EF4-FFF2-40B4-BE49-F238E27FC236}">
                  <a16:creationId xmlns:a16="http://schemas.microsoft.com/office/drawing/2014/main" id="{D66B4F7C-69F1-E555-ED35-E026DC75CC30}"/>
                </a:ext>
              </a:extLst>
            </p:cNvPr>
            <p:cNvSpPr/>
            <p:nvPr/>
          </p:nvSpPr>
          <p:spPr>
            <a:xfrm>
              <a:off x="4888444" y="198180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9" name="Freeform: Shape 218">
              <a:extLst>
                <a:ext uri="{FF2B5EF4-FFF2-40B4-BE49-F238E27FC236}">
                  <a16:creationId xmlns:a16="http://schemas.microsoft.com/office/drawing/2014/main" id="{7E60B5EF-09D8-FBD6-A6E5-E6CBFDE9058F}"/>
                </a:ext>
              </a:extLst>
            </p:cNvPr>
            <p:cNvSpPr/>
            <p:nvPr/>
          </p:nvSpPr>
          <p:spPr>
            <a:xfrm>
              <a:off x="4987276" y="159488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0" name="Oval 219">
              <a:extLst>
                <a:ext uri="{FF2B5EF4-FFF2-40B4-BE49-F238E27FC236}">
                  <a16:creationId xmlns:a16="http://schemas.microsoft.com/office/drawing/2014/main" id="{C43484EB-5619-8DCF-3072-213594D60706}"/>
                </a:ext>
              </a:extLst>
            </p:cNvPr>
            <p:cNvSpPr/>
            <p:nvPr/>
          </p:nvSpPr>
          <p:spPr>
            <a:xfrm>
              <a:off x="4946341" y="2039389"/>
              <a:ext cx="62276" cy="62899"/>
            </a:xfrm>
            <a:prstGeom prst="ellipse">
              <a:avLst/>
            </a:prstGeom>
            <a:solidFill>
              <a:srgbClr val="238896"/>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76" name="Group 175">
            <a:extLst>
              <a:ext uri="{FF2B5EF4-FFF2-40B4-BE49-F238E27FC236}">
                <a16:creationId xmlns:a16="http://schemas.microsoft.com/office/drawing/2014/main" id="{CA80A86F-F432-9599-0B63-0A12B3D134E7}"/>
              </a:ext>
            </a:extLst>
          </p:cNvPr>
          <p:cNvGrpSpPr/>
          <p:nvPr/>
        </p:nvGrpSpPr>
        <p:grpSpPr>
          <a:xfrm>
            <a:off x="5215707" y="2963404"/>
            <a:ext cx="1803756" cy="1520008"/>
            <a:chOff x="3703791" y="3085188"/>
            <a:chExt cx="1716212" cy="1446235"/>
          </a:xfrm>
        </p:grpSpPr>
        <p:sp>
          <p:nvSpPr>
            <p:cNvPr id="184" name="Oval 183">
              <a:extLst>
                <a:ext uri="{FF2B5EF4-FFF2-40B4-BE49-F238E27FC236}">
                  <a16:creationId xmlns:a16="http://schemas.microsoft.com/office/drawing/2014/main" id="{618D227F-0EB4-770B-FAAF-5B8245E4F2E0}"/>
                </a:ext>
              </a:extLst>
            </p:cNvPr>
            <p:cNvSpPr/>
            <p:nvPr/>
          </p:nvSpPr>
          <p:spPr>
            <a:xfrm>
              <a:off x="3841882" y="3085188"/>
              <a:ext cx="1440030" cy="1446235"/>
            </a:xfrm>
            <a:prstGeom prst="ellipse">
              <a:avLst/>
            </a:prstGeom>
            <a:solidFill>
              <a:srgbClr val="FFFFFF"/>
            </a:solidFill>
            <a:ln w="9525" cap="flat" cmpd="sng" algn="ctr">
              <a:gradFill>
                <a:gsLst>
                  <a:gs pos="0">
                    <a:sysClr val="window" lastClr="FFFFFF"/>
                  </a:gs>
                  <a:gs pos="100000">
                    <a:sysClr val="window" lastClr="FFFFFF">
                      <a:lumMod val="85000"/>
                    </a:sysClr>
                  </a:gs>
                </a:gsLst>
                <a:lin ang="5400000" scaled="1"/>
              </a:gradFill>
              <a:prstDash val="solid"/>
              <a:miter lim="800000"/>
            </a:ln>
            <a:effectLst>
              <a:outerShdw blurRad="127000" dist="101600" dir="2700000" algn="tl" rotWithShape="0">
                <a:prstClr val="black">
                  <a:alpha val="20000"/>
                </a:prstClr>
              </a:out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5" name="Rectangle 184">
              <a:extLst>
                <a:ext uri="{FF2B5EF4-FFF2-40B4-BE49-F238E27FC236}">
                  <a16:creationId xmlns:a16="http://schemas.microsoft.com/office/drawing/2014/main" id="{8C7F317A-FF14-0EC6-2348-0397E31496F5}"/>
                </a:ext>
              </a:extLst>
            </p:cNvPr>
            <p:cNvSpPr/>
            <p:nvPr/>
          </p:nvSpPr>
          <p:spPr>
            <a:xfrm>
              <a:off x="3703791" y="3404453"/>
              <a:ext cx="1716212" cy="87851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High-Level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GenAI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Flow</a:t>
              </a:r>
              <a:endParaRPr kumimoji="0" lang="en-IN" sz="1800" b="0" i="0" u="none" strike="noStrike" kern="0" cap="none" spc="0" normalizeH="0" baseline="0" noProof="0" dirty="0">
                <a:ln>
                  <a:noFill/>
                </a:ln>
                <a:solidFill>
                  <a:srgbClr val="417687"/>
                </a:solidFill>
                <a:effectLst/>
                <a:uLnTx/>
                <a:uFillTx/>
                <a:latin typeface="Arial Nova" panose="020B0504020202020204" pitchFamily="34" charset="0"/>
                <a:ea typeface="+mn-ea"/>
                <a:cs typeface="+mn-cs"/>
              </a:endParaRPr>
            </a:p>
          </p:txBody>
        </p:sp>
      </p:grpSp>
      <p:grpSp>
        <p:nvGrpSpPr>
          <p:cNvPr id="241" name="Group 240">
            <a:extLst>
              <a:ext uri="{FF2B5EF4-FFF2-40B4-BE49-F238E27FC236}">
                <a16:creationId xmlns:a16="http://schemas.microsoft.com/office/drawing/2014/main" id="{C940C8AE-6ECA-33C3-7101-40628D06B3F0}"/>
              </a:ext>
            </a:extLst>
          </p:cNvPr>
          <p:cNvGrpSpPr/>
          <p:nvPr/>
        </p:nvGrpSpPr>
        <p:grpSpPr>
          <a:xfrm>
            <a:off x="5350363" y="1110150"/>
            <a:ext cx="6549955" cy="1531856"/>
            <a:chOff x="5350363" y="1072938"/>
            <a:chExt cx="6549955" cy="1531856"/>
          </a:xfrm>
        </p:grpSpPr>
        <p:sp>
          <p:nvSpPr>
            <p:cNvPr id="186" name="Freeform: Shape 185">
              <a:extLst>
                <a:ext uri="{FF2B5EF4-FFF2-40B4-BE49-F238E27FC236}">
                  <a16:creationId xmlns:a16="http://schemas.microsoft.com/office/drawing/2014/main" id="{9B92A79E-9EEF-F6B5-1FE5-5FAC0A302782}"/>
                </a:ext>
              </a:extLst>
            </p:cNvPr>
            <p:cNvSpPr/>
            <p:nvPr/>
          </p:nvSpPr>
          <p:spPr>
            <a:xfrm>
              <a:off x="5350363" y="1456590"/>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238896"/>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3" name="Group 152">
              <a:extLst>
                <a:ext uri="{FF2B5EF4-FFF2-40B4-BE49-F238E27FC236}">
                  <a16:creationId xmlns:a16="http://schemas.microsoft.com/office/drawing/2014/main" id="{797240E4-373F-1F58-5884-7F7E95FE74D3}"/>
                </a:ext>
              </a:extLst>
            </p:cNvPr>
            <p:cNvGrpSpPr/>
            <p:nvPr/>
          </p:nvGrpSpPr>
          <p:grpSpPr>
            <a:xfrm>
              <a:off x="6611819" y="1072938"/>
              <a:ext cx="5288499" cy="589100"/>
              <a:chOff x="5175632" y="1221539"/>
              <a:chExt cx="5031825" cy="560508"/>
            </a:xfrm>
          </p:grpSpPr>
          <p:sp>
            <p:nvSpPr>
              <p:cNvPr id="172" name="Rectangle 171">
                <a:extLst>
                  <a:ext uri="{FF2B5EF4-FFF2-40B4-BE49-F238E27FC236}">
                    <a16:creationId xmlns:a16="http://schemas.microsoft.com/office/drawing/2014/main" id="{BF1D75B2-F2B5-BC0F-9930-8E548D530BF2}"/>
                  </a:ext>
                </a:extLst>
              </p:cNvPr>
              <p:cNvSpPr/>
              <p:nvPr/>
            </p:nvSpPr>
            <p:spPr>
              <a:xfrm>
                <a:off x="5175634" y="1518492"/>
                <a:ext cx="3055024"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73" name="Rectangle 172">
                <a:extLst>
                  <a:ext uri="{FF2B5EF4-FFF2-40B4-BE49-F238E27FC236}">
                    <a16:creationId xmlns:a16="http://schemas.microsoft.com/office/drawing/2014/main" id="{C2375EA6-43A8-9BF5-96FA-899090AC3397}"/>
                  </a:ext>
                </a:extLst>
              </p:cNvPr>
              <p:cNvSpPr/>
              <p:nvPr/>
            </p:nvSpPr>
            <p:spPr>
              <a:xfrm>
                <a:off x="5175632" y="1221539"/>
                <a:ext cx="5031825"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1. Ensure Your Data &amp; Systems are ‘GenAI-Ready’</a:t>
                </a:r>
              </a:p>
            </p:txBody>
          </p:sp>
        </p:grpSp>
      </p:grpSp>
      <p:pic>
        <p:nvPicPr>
          <p:cNvPr id="222" name="Picture 221" descr="A blue and black logo&#10;&#10;Description automatically generated">
            <a:extLst>
              <a:ext uri="{FF2B5EF4-FFF2-40B4-BE49-F238E27FC236}">
                <a16:creationId xmlns:a16="http://schemas.microsoft.com/office/drawing/2014/main" id="{261DF6D0-1826-F0E0-6FCD-4E31BAE0713D}"/>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54985" y="2002905"/>
            <a:ext cx="512064" cy="512064"/>
          </a:xfrm>
          <a:prstGeom prst="rect">
            <a:avLst/>
          </a:prstGeom>
        </p:spPr>
      </p:pic>
      <p:grpSp>
        <p:nvGrpSpPr>
          <p:cNvPr id="240" name="Group 239">
            <a:extLst>
              <a:ext uri="{FF2B5EF4-FFF2-40B4-BE49-F238E27FC236}">
                <a16:creationId xmlns:a16="http://schemas.microsoft.com/office/drawing/2014/main" id="{93119746-60B7-4824-D48C-C773EC6545E2}"/>
              </a:ext>
            </a:extLst>
          </p:cNvPr>
          <p:cNvGrpSpPr/>
          <p:nvPr/>
        </p:nvGrpSpPr>
        <p:grpSpPr>
          <a:xfrm>
            <a:off x="6857622" y="1946642"/>
            <a:ext cx="5146488" cy="1508806"/>
            <a:chOff x="6857622" y="1909430"/>
            <a:chExt cx="5146488" cy="1508806"/>
          </a:xfrm>
        </p:grpSpPr>
        <p:grpSp>
          <p:nvGrpSpPr>
            <p:cNvPr id="154" name="Group 153">
              <a:extLst>
                <a:ext uri="{FF2B5EF4-FFF2-40B4-BE49-F238E27FC236}">
                  <a16:creationId xmlns:a16="http://schemas.microsoft.com/office/drawing/2014/main" id="{D3CABCFB-A4A5-8D45-91F5-5AEBB78A7B6C}"/>
                </a:ext>
              </a:extLst>
            </p:cNvPr>
            <p:cNvGrpSpPr/>
            <p:nvPr/>
          </p:nvGrpSpPr>
          <p:grpSpPr>
            <a:xfrm>
              <a:off x="8147838" y="1983574"/>
              <a:ext cx="3856272" cy="609120"/>
              <a:chOff x="5312206" y="1010168"/>
              <a:chExt cx="3669110" cy="579557"/>
            </a:xfrm>
          </p:grpSpPr>
          <p:sp>
            <p:nvSpPr>
              <p:cNvPr id="170" name="Rectangle 169">
                <a:extLst>
                  <a:ext uri="{FF2B5EF4-FFF2-40B4-BE49-F238E27FC236}">
                    <a16:creationId xmlns:a16="http://schemas.microsoft.com/office/drawing/2014/main" id="{0A319BE3-AC7E-0E94-C0F9-AE90F45C7B7E}"/>
                  </a:ext>
                </a:extLst>
              </p:cNvPr>
              <p:cNvSpPr/>
              <p:nvPr/>
            </p:nvSpPr>
            <p:spPr>
              <a:xfrm>
                <a:off x="5312207" y="1326170"/>
                <a:ext cx="2743779"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71" name="Rectangle 170">
                <a:extLst>
                  <a:ext uri="{FF2B5EF4-FFF2-40B4-BE49-F238E27FC236}">
                    <a16:creationId xmlns:a16="http://schemas.microsoft.com/office/drawing/2014/main" id="{33B0739E-FDA4-8719-007F-23CF525429BE}"/>
                  </a:ext>
                </a:extLst>
              </p:cNvPr>
              <p:cNvSpPr/>
              <p:nvPr/>
            </p:nvSpPr>
            <p:spPr>
              <a:xfrm>
                <a:off x="5312206" y="1010168"/>
                <a:ext cx="3669110"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2. Understand the User’s Request</a:t>
                </a:r>
              </a:p>
            </p:txBody>
          </p:sp>
        </p:grpSp>
        <p:grpSp>
          <p:nvGrpSpPr>
            <p:cNvPr id="235" name="Group 234">
              <a:extLst>
                <a:ext uri="{FF2B5EF4-FFF2-40B4-BE49-F238E27FC236}">
                  <a16:creationId xmlns:a16="http://schemas.microsoft.com/office/drawing/2014/main" id="{531A15E9-8195-B5BE-0A40-DDDBC7431A1F}"/>
                </a:ext>
              </a:extLst>
            </p:cNvPr>
            <p:cNvGrpSpPr/>
            <p:nvPr/>
          </p:nvGrpSpPr>
          <p:grpSpPr>
            <a:xfrm>
              <a:off x="6857622" y="1909430"/>
              <a:ext cx="1786060" cy="1508806"/>
              <a:chOff x="6857622" y="1909430"/>
              <a:chExt cx="1786060" cy="1508806"/>
            </a:xfrm>
          </p:grpSpPr>
          <p:grpSp>
            <p:nvGrpSpPr>
              <p:cNvPr id="194" name="Group 193">
                <a:extLst>
                  <a:ext uri="{FF2B5EF4-FFF2-40B4-BE49-F238E27FC236}">
                    <a16:creationId xmlns:a16="http://schemas.microsoft.com/office/drawing/2014/main" id="{9DFF2FDB-9A82-9AD9-CA6D-18DA40B2B5FE}"/>
                  </a:ext>
                </a:extLst>
              </p:cNvPr>
              <p:cNvGrpSpPr/>
              <p:nvPr/>
            </p:nvGrpSpPr>
            <p:grpSpPr>
              <a:xfrm>
                <a:off x="7622500" y="2288890"/>
                <a:ext cx="1021182" cy="593803"/>
                <a:chOff x="6138622" y="2478818"/>
                <a:chExt cx="971620" cy="564983"/>
              </a:xfrm>
            </p:grpSpPr>
            <p:sp>
              <p:nvSpPr>
                <p:cNvPr id="215" name="Oval 214">
                  <a:extLst>
                    <a:ext uri="{FF2B5EF4-FFF2-40B4-BE49-F238E27FC236}">
                      <a16:creationId xmlns:a16="http://schemas.microsoft.com/office/drawing/2014/main" id="{3ECBB7BD-F1A2-3CB6-2F4F-FCDB2F066CE2}"/>
                    </a:ext>
                  </a:extLst>
                </p:cNvPr>
                <p:cNvSpPr/>
                <p:nvPr/>
              </p:nvSpPr>
              <p:spPr>
                <a:xfrm>
                  <a:off x="6138622" y="2865732"/>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6" name="Freeform: Shape 215">
                  <a:extLst>
                    <a:ext uri="{FF2B5EF4-FFF2-40B4-BE49-F238E27FC236}">
                      <a16:creationId xmlns:a16="http://schemas.microsoft.com/office/drawing/2014/main" id="{1BC27EF5-DF53-CB7B-0BE9-4CB6555F02A0}"/>
                    </a:ext>
                  </a:extLst>
                </p:cNvPr>
                <p:cNvSpPr/>
                <p:nvPr/>
              </p:nvSpPr>
              <p:spPr>
                <a:xfrm>
                  <a:off x="6237454" y="247881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7" name="Oval 216">
                  <a:extLst>
                    <a:ext uri="{FF2B5EF4-FFF2-40B4-BE49-F238E27FC236}">
                      <a16:creationId xmlns:a16="http://schemas.microsoft.com/office/drawing/2014/main" id="{91207492-80F1-6BB8-3739-F710BAE40C3C}"/>
                    </a:ext>
                  </a:extLst>
                </p:cNvPr>
                <p:cNvSpPr/>
                <p:nvPr/>
              </p:nvSpPr>
              <p:spPr>
                <a:xfrm>
                  <a:off x="6196519" y="2923318"/>
                  <a:ext cx="62276" cy="62899"/>
                </a:xfrm>
                <a:prstGeom prst="ellipse">
                  <a:avLst/>
                </a:prstGeom>
                <a:solidFill>
                  <a:srgbClr val="13A5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2" name="Freeform: Shape 191">
                <a:extLst>
                  <a:ext uri="{FF2B5EF4-FFF2-40B4-BE49-F238E27FC236}">
                    <a16:creationId xmlns:a16="http://schemas.microsoft.com/office/drawing/2014/main" id="{778ECF4C-016B-7B85-6B2E-472DB8A60D13}"/>
                  </a:ext>
                </a:extLst>
              </p:cNvPr>
              <p:cNvSpPr/>
              <p:nvPr/>
            </p:nvSpPr>
            <p:spPr>
              <a:xfrm rot="13926141" flipH="1" flipV="1">
                <a:off x="6677321" y="2089731"/>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13A5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4" name="Picture 223" descr="A blue and black background with numbers and a black background&#10;&#10;Description automatically generated">
                <a:extLst>
                  <a:ext uri="{FF2B5EF4-FFF2-40B4-BE49-F238E27FC236}">
                    <a16:creationId xmlns:a16="http://schemas.microsoft.com/office/drawing/2014/main" id="{16EAB8D8-BE65-5ADE-EEE2-A4537587DBBD}"/>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70520" y="2567144"/>
                <a:ext cx="512064" cy="512064"/>
              </a:xfrm>
              <a:prstGeom prst="rect">
                <a:avLst/>
              </a:prstGeom>
            </p:spPr>
          </p:pic>
        </p:grpSp>
      </p:grpSp>
      <p:grpSp>
        <p:nvGrpSpPr>
          <p:cNvPr id="239" name="Group 238">
            <a:extLst>
              <a:ext uri="{FF2B5EF4-FFF2-40B4-BE49-F238E27FC236}">
                <a16:creationId xmlns:a16="http://schemas.microsoft.com/office/drawing/2014/main" id="{B3658531-CC18-8F1E-1B30-71B8FA936012}"/>
              </a:ext>
            </a:extLst>
          </p:cNvPr>
          <p:cNvGrpSpPr/>
          <p:nvPr/>
        </p:nvGrpSpPr>
        <p:grpSpPr>
          <a:xfrm>
            <a:off x="7189439" y="3377410"/>
            <a:ext cx="4246805" cy="1508806"/>
            <a:chOff x="7189439" y="3340198"/>
            <a:chExt cx="4246805" cy="1508806"/>
          </a:xfrm>
        </p:grpSpPr>
        <p:grpSp>
          <p:nvGrpSpPr>
            <p:cNvPr id="155" name="Group 154">
              <a:extLst>
                <a:ext uri="{FF2B5EF4-FFF2-40B4-BE49-F238E27FC236}">
                  <a16:creationId xmlns:a16="http://schemas.microsoft.com/office/drawing/2014/main" id="{798C1EF1-A2AE-8ACB-30FA-67EE7C4220FA}"/>
                </a:ext>
              </a:extLst>
            </p:cNvPr>
            <p:cNvGrpSpPr/>
            <p:nvPr/>
          </p:nvGrpSpPr>
          <p:grpSpPr>
            <a:xfrm>
              <a:off x="8552502" y="3425859"/>
              <a:ext cx="2883742" cy="589098"/>
              <a:chOff x="5304181" y="800621"/>
              <a:chExt cx="2743781" cy="560506"/>
            </a:xfrm>
          </p:grpSpPr>
          <p:sp>
            <p:nvSpPr>
              <p:cNvPr id="168" name="Rectangle 167">
                <a:extLst>
                  <a:ext uri="{FF2B5EF4-FFF2-40B4-BE49-F238E27FC236}">
                    <a16:creationId xmlns:a16="http://schemas.microsoft.com/office/drawing/2014/main" id="{E9A0602A-444F-DA38-6455-6997BD9916D5}"/>
                  </a:ext>
                </a:extLst>
              </p:cNvPr>
              <p:cNvSpPr/>
              <p:nvPr/>
            </p:nvSpPr>
            <p:spPr>
              <a:xfrm>
                <a:off x="5304182" y="1097572"/>
                <a:ext cx="2743780"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9" name="Rectangle 168">
                <a:extLst>
                  <a:ext uri="{FF2B5EF4-FFF2-40B4-BE49-F238E27FC236}">
                    <a16:creationId xmlns:a16="http://schemas.microsoft.com/office/drawing/2014/main" id="{73C7DD2F-425E-1F67-E1C4-995ACC5C0D62}"/>
                  </a:ext>
                </a:extLst>
              </p:cNvPr>
              <p:cNvSpPr/>
              <p:nvPr/>
            </p:nvSpPr>
            <p:spPr>
              <a:xfrm>
                <a:off x="5304181" y="800621"/>
                <a:ext cx="2664808"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3. Route the Request(s)</a:t>
                </a:r>
              </a:p>
            </p:txBody>
          </p:sp>
        </p:grpSp>
        <p:grpSp>
          <p:nvGrpSpPr>
            <p:cNvPr id="236" name="Group 235">
              <a:extLst>
                <a:ext uri="{FF2B5EF4-FFF2-40B4-BE49-F238E27FC236}">
                  <a16:creationId xmlns:a16="http://schemas.microsoft.com/office/drawing/2014/main" id="{84C8967E-11BE-E75D-2CFD-618888B9A44B}"/>
                </a:ext>
              </a:extLst>
            </p:cNvPr>
            <p:cNvGrpSpPr/>
            <p:nvPr/>
          </p:nvGrpSpPr>
          <p:grpSpPr>
            <a:xfrm>
              <a:off x="7189439" y="3340198"/>
              <a:ext cx="1709933" cy="1508806"/>
              <a:chOff x="7189439" y="3340198"/>
              <a:chExt cx="1709933" cy="1508806"/>
            </a:xfrm>
          </p:grpSpPr>
          <p:grpSp>
            <p:nvGrpSpPr>
              <p:cNvPr id="197" name="Group 196">
                <a:extLst>
                  <a:ext uri="{FF2B5EF4-FFF2-40B4-BE49-F238E27FC236}">
                    <a16:creationId xmlns:a16="http://schemas.microsoft.com/office/drawing/2014/main" id="{9F405652-C06E-E276-B985-AFA515E2D287}"/>
                  </a:ext>
                </a:extLst>
              </p:cNvPr>
              <p:cNvGrpSpPr/>
              <p:nvPr/>
            </p:nvGrpSpPr>
            <p:grpSpPr>
              <a:xfrm>
                <a:off x="7878190" y="3716720"/>
                <a:ext cx="1021182" cy="593803"/>
                <a:chOff x="6381902" y="3837349"/>
                <a:chExt cx="971620" cy="564983"/>
              </a:xfrm>
            </p:grpSpPr>
            <p:sp>
              <p:nvSpPr>
                <p:cNvPr id="206" name="Oval 205">
                  <a:extLst>
                    <a:ext uri="{FF2B5EF4-FFF2-40B4-BE49-F238E27FC236}">
                      <a16:creationId xmlns:a16="http://schemas.microsoft.com/office/drawing/2014/main" id="{3C7B1916-234B-2943-44D2-D6F7A7332ACB}"/>
                    </a:ext>
                  </a:extLst>
                </p:cNvPr>
                <p:cNvSpPr/>
                <p:nvPr/>
              </p:nvSpPr>
              <p:spPr>
                <a:xfrm>
                  <a:off x="6381902" y="422426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7" name="Freeform: Shape 206">
                  <a:extLst>
                    <a:ext uri="{FF2B5EF4-FFF2-40B4-BE49-F238E27FC236}">
                      <a16:creationId xmlns:a16="http://schemas.microsoft.com/office/drawing/2014/main" id="{7AB022CE-25E5-B935-8FF9-2B50A3BEDC0D}"/>
                    </a:ext>
                  </a:extLst>
                </p:cNvPr>
                <p:cNvSpPr/>
                <p:nvPr/>
              </p:nvSpPr>
              <p:spPr>
                <a:xfrm>
                  <a:off x="6480734" y="383734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8" name="Oval 207">
                  <a:extLst>
                    <a:ext uri="{FF2B5EF4-FFF2-40B4-BE49-F238E27FC236}">
                      <a16:creationId xmlns:a16="http://schemas.microsoft.com/office/drawing/2014/main" id="{2693A12F-32A4-13D0-04B6-F115CDEE44FC}"/>
                    </a:ext>
                  </a:extLst>
                </p:cNvPr>
                <p:cNvSpPr/>
                <p:nvPr/>
              </p:nvSpPr>
              <p:spPr>
                <a:xfrm>
                  <a:off x="6439799" y="4281849"/>
                  <a:ext cx="62276" cy="62899"/>
                </a:xfrm>
                <a:prstGeom prst="ellipse">
                  <a:avLst/>
                </a:prstGeom>
                <a:solidFill>
                  <a:srgbClr val="4D8CA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1" name="Freeform: Shape 190">
                <a:extLst>
                  <a:ext uri="{FF2B5EF4-FFF2-40B4-BE49-F238E27FC236}">
                    <a16:creationId xmlns:a16="http://schemas.microsoft.com/office/drawing/2014/main" id="{E7C41039-DC1E-A9FA-64C7-F86E606C665B}"/>
                  </a:ext>
                </a:extLst>
              </p:cNvPr>
              <p:cNvSpPr/>
              <p:nvPr/>
            </p:nvSpPr>
            <p:spPr>
              <a:xfrm rot="6136732">
                <a:off x="7009138" y="3520499"/>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4D8CA1"/>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6" name="Picture 225" descr="A blue line drawing of a diagram&#10;&#10;Description automatically generated">
                <a:extLst>
                  <a:ext uri="{FF2B5EF4-FFF2-40B4-BE49-F238E27FC236}">
                    <a16:creationId xmlns:a16="http://schemas.microsoft.com/office/drawing/2014/main" id="{2AC721CD-058A-B61F-0951-F65AD56D38BE}"/>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70127" y="3799249"/>
                <a:ext cx="512064" cy="512064"/>
              </a:xfrm>
              <a:prstGeom prst="rect">
                <a:avLst/>
              </a:prstGeom>
            </p:spPr>
          </p:pic>
        </p:grpSp>
      </p:grpSp>
      <p:grpSp>
        <p:nvGrpSpPr>
          <p:cNvPr id="242" name="Group 241">
            <a:extLst>
              <a:ext uri="{FF2B5EF4-FFF2-40B4-BE49-F238E27FC236}">
                <a16:creationId xmlns:a16="http://schemas.microsoft.com/office/drawing/2014/main" id="{71953D7E-E08F-4C30-14E7-465935BF94AF}"/>
              </a:ext>
            </a:extLst>
          </p:cNvPr>
          <p:cNvGrpSpPr/>
          <p:nvPr/>
        </p:nvGrpSpPr>
        <p:grpSpPr>
          <a:xfrm>
            <a:off x="836154" y="4712476"/>
            <a:ext cx="5301787" cy="1274073"/>
            <a:chOff x="836154" y="4675264"/>
            <a:chExt cx="5301787" cy="1274073"/>
          </a:xfrm>
        </p:grpSpPr>
        <p:grpSp>
          <p:nvGrpSpPr>
            <p:cNvPr id="198" name="Group 197">
              <a:extLst>
                <a:ext uri="{FF2B5EF4-FFF2-40B4-BE49-F238E27FC236}">
                  <a16:creationId xmlns:a16="http://schemas.microsoft.com/office/drawing/2014/main" id="{982C0763-AAF8-E048-C5E2-BA6620B5CCA8}"/>
                </a:ext>
              </a:extLst>
            </p:cNvPr>
            <p:cNvGrpSpPr/>
            <p:nvPr/>
          </p:nvGrpSpPr>
          <p:grpSpPr>
            <a:xfrm>
              <a:off x="4104568" y="5027040"/>
              <a:ext cx="1021182" cy="593803"/>
              <a:chOff x="2646581" y="5084073"/>
              <a:chExt cx="971620" cy="564983"/>
            </a:xfrm>
          </p:grpSpPr>
          <p:sp>
            <p:nvSpPr>
              <p:cNvPr id="203" name="Oval 202">
                <a:extLst>
                  <a:ext uri="{FF2B5EF4-FFF2-40B4-BE49-F238E27FC236}">
                    <a16:creationId xmlns:a16="http://schemas.microsoft.com/office/drawing/2014/main" id="{84C5829A-C4E3-CC36-86D5-ACA56E2B338E}"/>
                  </a:ext>
                </a:extLst>
              </p:cNvPr>
              <p:cNvSpPr/>
              <p:nvPr/>
            </p:nvSpPr>
            <p:spPr>
              <a:xfrm flipH="1" flipV="1">
                <a:off x="3440132" y="508407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4" name="Freeform: Shape 203">
                <a:extLst>
                  <a:ext uri="{FF2B5EF4-FFF2-40B4-BE49-F238E27FC236}">
                    <a16:creationId xmlns:a16="http://schemas.microsoft.com/office/drawing/2014/main" id="{FDDB0F9A-39AD-037E-C77C-13CDD11DDCDB}"/>
                  </a:ext>
                </a:extLst>
              </p:cNvPr>
              <p:cNvSpPr/>
              <p:nvPr/>
            </p:nvSpPr>
            <p:spPr>
              <a:xfrm flipH="1" flipV="1">
                <a:off x="2646581" y="519346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5" name="Oval 204">
                <a:extLst>
                  <a:ext uri="{FF2B5EF4-FFF2-40B4-BE49-F238E27FC236}">
                    <a16:creationId xmlns:a16="http://schemas.microsoft.com/office/drawing/2014/main" id="{DFB5B4A7-FE5E-FC8A-2210-6A57EB11E9F1}"/>
                  </a:ext>
                </a:extLst>
              </p:cNvPr>
              <p:cNvSpPr/>
              <p:nvPr/>
            </p:nvSpPr>
            <p:spPr>
              <a:xfrm flipH="1" flipV="1">
                <a:off x="3498028" y="5141657"/>
                <a:ext cx="62276" cy="62899"/>
              </a:xfrm>
              <a:prstGeom prst="ellipse">
                <a:avLst/>
              </a:prstGeom>
              <a:solidFill>
                <a:srgbClr val="238896"/>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9" name="Freeform: Shape 188">
              <a:extLst>
                <a:ext uri="{FF2B5EF4-FFF2-40B4-BE49-F238E27FC236}">
                  <a16:creationId xmlns:a16="http://schemas.microsoft.com/office/drawing/2014/main" id="{92FC91FF-8D7F-EA41-1E8B-D559CA1D59B2}"/>
                </a:ext>
              </a:extLst>
            </p:cNvPr>
            <p:cNvSpPr/>
            <p:nvPr/>
          </p:nvSpPr>
          <p:spPr>
            <a:xfrm rot="12298593">
              <a:off x="4629136" y="4675264"/>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238896"/>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7" name="Group 156">
              <a:extLst>
                <a:ext uri="{FF2B5EF4-FFF2-40B4-BE49-F238E27FC236}">
                  <a16:creationId xmlns:a16="http://schemas.microsoft.com/office/drawing/2014/main" id="{8C2849D6-AC79-B08F-C696-554DBCB4D06D}"/>
                </a:ext>
              </a:extLst>
            </p:cNvPr>
            <p:cNvGrpSpPr/>
            <p:nvPr/>
          </p:nvGrpSpPr>
          <p:grpSpPr>
            <a:xfrm>
              <a:off x="836154" y="5301762"/>
              <a:ext cx="3905172" cy="647575"/>
              <a:chOff x="-608753" y="5454861"/>
              <a:chExt cx="3715637" cy="616145"/>
            </a:xfrm>
          </p:grpSpPr>
          <p:sp>
            <p:nvSpPr>
              <p:cNvPr id="164" name="Rectangle 163">
                <a:extLst>
                  <a:ext uri="{FF2B5EF4-FFF2-40B4-BE49-F238E27FC236}">
                    <a16:creationId xmlns:a16="http://schemas.microsoft.com/office/drawing/2014/main" id="{D68E36FF-411F-8597-3790-BB31538CCDDA}"/>
                  </a:ext>
                </a:extLst>
              </p:cNvPr>
              <p:cNvSpPr/>
              <p:nvPr/>
            </p:nvSpPr>
            <p:spPr>
              <a:xfrm>
                <a:off x="-149876" y="5807451"/>
                <a:ext cx="3237440"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5" name="Rectangle 164">
                <a:extLst>
                  <a:ext uri="{FF2B5EF4-FFF2-40B4-BE49-F238E27FC236}">
                    <a16:creationId xmlns:a16="http://schemas.microsoft.com/office/drawing/2014/main" id="{33F636A2-A2C3-F988-E85A-9E14FF15A9C2}"/>
                  </a:ext>
                </a:extLst>
              </p:cNvPr>
              <p:cNvSpPr/>
              <p:nvPr/>
            </p:nvSpPr>
            <p:spPr>
              <a:xfrm>
                <a:off x="-608753" y="5454861"/>
                <a:ext cx="3715637" cy="322123"/>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5. Generate a Targeted Response</a:t>
                </a:r>
              </a:p>
            </p:txBody>
          </p:sp>
        </p:grpSp>
        <p:pic>
          <p:nvPicPr>
            <p:cNvPr id="228" name="Picture 227" descr="A blue line with a star and a star&#10;&#10;Description automatically generated">
              <a:extLst>
                <a:ext uri="{FF2B5EF4-FFF2-40B4-BE49-F238E27FC236}">
                  <a16:creationId xmlns:a16="http://schemas.microsoft.com/office/drawing/2014/main" id="{348E1B61-6BE8-9A2C-4E7F-80DAFF7FA442}"/>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58186" y="4825553"/>
              <a:ext cx="512064" cy="512064"/>
            </a:xfrm>
            <a:prstGeom prst="rect">
              <a:avLst/>
            </a:prstGeom>
          </p:spPr>
        </p:pic>
      </p:grpSp>
      <p:grpSp>
        <p:nvGrpSpPr>
          <p:cNvPr id="238" name="Group 237">
            <a:extLst>
              <a:ext uri="{FF2B5EF4-FFF2-40B4-BE49-F238E27FC236}">
                <a16:creationId xmlns:a16="http://schemas.microsoft.com/office/drawing/2014/main" id="{F336504D-F39B-4241-9B65-286607A0F959}"/>
              </a:ext>
            </a:extLst>
          </p:cNvPr>
          <p:cNvGrpSpPr/>
          <p:nvPr/>
        </p:nvGrpSpPr>
        <p:grpSpPr>
          <a:xfrm>
            <a:off x="6092827" y="4709906"/>
            <a:ext cx="5664632" cy="1300718"/>
            <a:chOff x="6092827" y="4672694"/>
            <a:chExt cx="5664632" cy="1300718"/>
          </a:xfrm>
        </p:grpSpPr>
        <p:grpSp>
          <p:nvGrpSpPr>
            <p:cNvPr id="156" name="Group 155">
              <a:extLst>
                <a:ext uri="{FF2B5EF4-FFF2-40B4-BE49-F238E27FC236}">
                  <a16:creationId xmlns:a16="http://schemas.microsoft.com/office/drawing/2014/main" id="{DAA30818-6568-FC89-0A0D-B844A1BED83C}"/>
                </a:ext>
              </a:extLst>
            </p:cNvPr>
            <p:cNvGrpSpPr/>
            <p:nvPr/>
          </p:nvGrpSpPr>
          <p:grpSpPr>
            <a:xfrm>
              <a:off x="7444510" y="5325837"/>
              <a:ext cx="4312949" cy="647575"/>
              <a:chOff x="5312207" y="1197500"/>
              <a:chExt cx="4103623" cy="616145"/>
            </a:xfrm>
          </p:grpSpPr>
          <p:sp>
            <p:nvSpPr>
              <p:cNvPr id="166" name="Rectangle 165">
                <a:extLst>
                  <a:ext uri="{FF2B5EF4-FFF2-40B4-BE49-F238E27FC236}">
                    <a16:creationId xmlns:a16="http://schemas.microsoft.com/office/drawing/2014/main" id="{15026E91-EB54-5F3F-224C-D7FA70D08013}"/>
                  </a:ext>
                </a:extLst>
              </p:cNvPr>
              <p:cNvSpPr/>
              <p:nvPr/>
            </p:nvSpPr>
            <p:spPr>
              <a:xfrm>
                <a:off x="5312207" y="1550090"/>
                <a:ext cx="3923571"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7" name="Rectangle 166">
                <a:extLst>
                  <a:ext uri="{FF2B5EF4-FFF2-40B4-BE49-F238E27FC236}">
                    <a16:creationId xmlns:a16="http://schemas.microsoft.com/office/drawing/2014/main" id="{3A3B2693-FCD5-D3E5-B358-03B1A756FED2}"/>
                  </a:ext>
                </a:extLst>
              </p:cNvPr>
              <p:cNvSpPr/>
              <p:nvPr/>
            </p:nvSpPr>
            <p:spPr>
              <a:xfrm>
                <a:off x="5312207" y="1197500"/>
                <a:ext cx="4103623" cy="322123"/>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4. Aggregate Required Data &amp; Context</a:t>
                </a:r>
              </a:p>
            </p:txBody>
          </p:sp>
        </p:grpSp>
        <p:grpSp>
          <p:nvGrpSpPr>
            <p:cNvPr id="237" name="Group 236">
              <a:extLst>
                <a:ext uri="{FF2B5EF4-FFF2-40B4-BE49-F238E27FC236}">
                  <a16:creationId xmlns:a16="http://schemas.microsoft.com/office/drawing/2014/main" id="{DDB72232-95AE-0F9E-D634-446AA5AFFB5C}"/>
                </a:ext>
              </a:extLst>
            </p:cNvPr>
            <p:cNvGrpSpPr/>
            <p:nvPr/>
          </p:nvGrpSpPr>
          <p:grpSpPr>
            <a:xfrm>
              <a:off x="6092827" y="4672694"/>
              <a:ext cx="2016525" cy="1148204"/>
              <a:chOff x="6092827" y="4672694"/>
              <a:chExt cx="2016525" cy="1148204"/>
            </a:xfrm>
          </p:grpSpPr>
          <p:grpSp>
            <p:nvGrpSpPr>
              <p:cNvPr id="199" name="Group 198">
                <a:extLst>
                  <a:ext uri="{FF2B5EF4-FFF2-40B4-BE49-F238E27FC236}">
                    <a16:creationId xmlns:a16="http://schemas.microsoft.com/office/drawing/2014/main" id="{1DE75464-8124-9BFB-DD0B-FCD7592F1290}"/>
                  </a:ext>
                </a:extLst>
              </p:cNvPr>
              <p:cNvGrpSpPr/>
              <p:nvPr/>
            </p:nvGrpSpPr>
            <p:grpSpPr>
              <a:xfrm>
                <a:off x="7088170" y="5027040"/>
                <a:ext cx="1021182" cy="593803"/>
                <a:chOff x="5630226" y="5084073"/>
                <a:chExt cx="971620" cy="564983"/>
              </a:xfrm>
            </p:grpSpPr>
            <p:sp>
              <p:nvSpPr>
                <p:cNvPr id="200" name="Oval 199">
                  <a:extLst>
                    <a:ext uri="{FF2B5EF4-FFF2-40B4-BE49-F238E27FC236}">
                      <a16:creationId xmlns:a16="http://schemas.microsoft.com/office/drawing/2014/main" id="{AE453DD1-3832-4743-139E-B117EC3DEE8F}"/>
                    </a:ext>
                  </a:extLst>
                </p:cNvPr>
                <p:cNvSpPr/>
                <p:nvPr/>
              </p:nvSpPr>
              <p:spPr>
                <a:xfrm flipV="1">
                  <a:off x="5630226" y="508407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1" name="Freeform: Shape 200">
                  <a:extLst>
                    <a:ext uri="{FF2B5EF4-FFF2-40B4-BE49-F238E27FC236}">
                      <a16:creationId xmlns:a16="http://schemas.microsoft.com/office/drawing/2014/main" id="{630A64F5-3C1B-BF6C-7ED0-D4CD892C7045}"/>
                    </a:ext>
                  </a:extLst>
                </p:cNvPr>
                <p:cNvSpPr/>
                <p:nvPr/>
              </p:nvSpPr>
              <p:spPr>
                <a:xfrm flipV="1">
                  <a:off x="5729058" y="519346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2" name="Oval 201">
                  <a:extLst>
                    <a:ext uri="{FF2B5EF4-FFF2-40B4-BE49-F238E27FC236}">
                      <a16:creationId xmlns:a16="http://schemas.microsoft.com/office/drawing/2014/main" id="{0E7E40E6-AAE2-D5EB-F089-4970F3A1A6F9}"/>
                    </a:ext>
                  </a:extLst>
                </p:cNvPr>
                <p:cNvSpPr/>
                <p:nvPr/>
              </p:nvSpPr>
              <p:spPr>
                <a:xfrm flipV="1">
                  <a:off x="5688123" y="5141657"/>
                  <a:ext cx="62276" cy="62899"/>
                </a:xfrm>
                <a:prstGeom prst="ellipse">
                  <a:avLst/>
                </a:prstGeom>
                <a:solidFill>
                  <a:srgbClr val="018B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0" name="Freeform: Shape 189">
                <a:extLst>
                  <a:ext uri="{FF2B5EF4-FFF2-40B4-BE49-F238E27FC236}">
                    <a16:creationId xmlns:a16="http://schemas.microsoft.com/office/drawing/2014/main" id="{0A46AFCF-5CD0-B8EB-1C30-ED12FD9E95B5}"/>
                  </a:ext>
                </a:extLst>
              </p:cNvPr>
              <p:cNvSpPr/>
              <p:nvPr/>
            </p:nvSpPr>
            <p:spPr>
              <a:xfrm rot="9248414">
                <a:off x="6092827" y="4672694"/>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018B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30" name="Picture 229" descr="A blue and black logo&#10;&#10;Description automatically generated">
                <a:extLst>
                  <a:ext uri="{FF2B5EF4-FFF2-40B4-BE49-F238E27FC236}">
                    <a16:creationId xmlns:a16="http://schemas.microsoft.com/office/drawing/2014/main" id="{479D6C7E-9E3E-4879-BE90-96E6CB535F05}"/>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7608" y="4834802"/>
                <a:ext cx="512064" cy="512064"/>
              </a:xfrm>
              <a:prstGeom prst="rect">
                <a:avLst/>
              </a:prstGeom>
            </p:spPr>
          </p:pic>
        </p:grpSp>
      </p:grpSp>
      <p:grpSp>
        <p:nvGrpSpPr>
          <p:cNvPr id="243" name="Group 242">
            <a:extLst>
              <a:ext uri="{FF2B5EF4-FFF2-40B4-BE49-F238E27FC236}">
                <a16:creationId xmlns:a16="http://schemas.microsoft.com/office/drawing/2014/main" id="{F3F7FD29-00A5-F58A-2F94-29359B91C722}"/>
              </a:ext>
            </a:extLst>
          </p:cNvPr>
          <p:cNvGrpSpPr/>
          <p:nvPr/>
        </p:nvGrpSpPr>
        <p:grpSpPr>
          <a:xfrm>
            <a:off x="207818" y="3386127"/>
            <a:ext cx="4828520" cy="1508806"/>
            <a:chOff x="207818" y="3348915"/>
            <a:chExt cx="4828520" cy="1508806"/>
          </a:xfrm>
        </p:grpSpPr>
        <p:grpSp>
          <p:nvGrpSpPr>
            <p:cNvPr id="196" name="Group 195">
              <a:extLst>
                <a:ext uri="{FF2B5EF4-FFF2-40B4-BE49-F238E27FC236}">
                  <a16:creationId xmlns:a16="http://schemas.microsoft.com/office/drawing/2014/main" id="{02A577B9-9A75-EB86-7E19-77172FBEAC70}"/>
                </a:ext>
              </a:extLst>
            </p:cNvPr>
            <p:cNvGrpSpPr/>
            <p:nvPr/>
          </p:nvGrpSpPr>
          <p:grpSpPr>
            <a:xfrm>
              <a:off x="3347080" y="3716720"/>
              <a:ext cx="1021182" cy="593803"/>
              <a:chOff x="1925857" y="3837349"/>
              <a:chExt cx="971620" cy="564983"/>
            </a:xfrm>
          </p:grpSpPr>
          <p:sp>
            <p:nvSpPr>
              <p:cNvPr id="209" name="Oval 208">
                <a:extLst>
                  <a:ext uri="{FF2B5EF4-FFF2-40B4-BE49-F238E27FC236}">
                    <a16:creationId xmlns:a16="http://schemas.microsoft.com/office/drawing/2014/main" id="{DD077837-1EC7-423F-F2B3-5CAF3ACAD9F6}"/>
                  </a:ext>
                </a:extLst>
              </p:cNvPr>
              <p:cNvSpPr/>
              <p:nvPr/>
            </p:nvSpPr>
            <p:spPr>
              <a:xfrm flipH="1">
                <a:off x="2719408" y="4224263"/>
                <a:ext cx="178069" cy="178069"/>
              </a:xfrm>
              <a:prstGeom prst="ellipse">
                <a:avLst/>
              </a:prstGeom>
              <a:solidFill>
                <a:sysClr val="window" lastClr="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0" name="Freeform: Shape 209">
                <a:extLst>
                  <a:ext uri="{FF2B5EF4-FFF2-40B4-BE49-F238E27FC236}">
                    <a16:creationId xmlns:a16="http://schemas.microsoft.com/office/drawing/2014/main" id="{B382EF72-E33B-63DF-1D21-816CE281FAEA}"/>
                  </a:ext>
                </a:extLst>
              </p:cNvPr>
              <p:cNvSpPr/>
              <p:nvPr/>
            </p:nvSpPr>
            <p:spPr>
              <a:xfrm flipH="1">
                <a:off x="1925857" y="383734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1" name="Oval 210">
                <a:extLst>
                  <a:ext uri="{FF2B5EF4-FFF2-40B4-BE49-F238E27FC236}">
                    <a16:creationId xmlns:a16="http://schemas.microsoft.com/office/drawing/2014/main" id="{C30FFC6E-5FE2-8776-3C2C-6673D7006DB8}"/>
                  </a:ext>
                </a:extLst>
              </p:cNvPr>
              <p:cNvSpPr/>
              <p:nvPr/>
            </p:nvSpPr>
            <p:spPr>
              <a:xfrm flipH="1">
                <a:off x="2777304" y="4281849"/>
                <a:ext cx="62276" cy="62899"/>
              </a:xfrm>
              <a:prstGeom prst="ellipse">
                <a:avLst/>
              </a:prstGeom>
              <a:solidFill>
                <a:srgbClr val="13A5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8" name="Freeform: Shape 187">
              <a:extLst>
                <a:ext uri="{FF2B5EF4-FFF2-40B4-BE49-F238E27FC236}">
                  <a16:creationId xmlns:a16="http://schemas.microsoft.com/office/drawing/2014/main" id="{01F5B404-3579-6D06-C3A5-9B3AF2CA344B}"/>
                </a:ext>
              </a:extLst>
            </p:cNvPr>
            <p:cNvSpPr/>
            <p:nvPr/>
          </p:nvSpPr>
          <p:spPr>
            <a:xfrm rot="15431801">
              <a:off x="3707833" y="3529216"/>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13A5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8" name="Group 157">
              <a:extLst>
                <a:ext uri="{FF2B5EF4-FFF2-40B4-BE49-F238E27FC236}">
                  <a16:creationId xmlns:a16="http://schemas.microsoft.com/office/drawing/2014/main" id="{41E9454F-A820-E3DA-356F-578402B57071}"/>
                </a:ext>
              </a:extLst>
            </p:cNvPr>
            <p:cNvGrpSpPr/>
            <p:nvPr/>
          </p:nvGrpSpPr>
          <p:grpSpPr>
            <a:xfrm>
              <a:off x="207818" y="3391460"/>
              <a:ext cx="3732810" cy="589099"/>
              <a:chOff x="-213702" y="5048158"/>
              <a:chExt cx="3551640" cy="560507"/>
            </a:xfrm>
          </p:grpSpPr>
          <p:sp>
            <p:nvSpPr>
              <p:cNvPr id="162" name="Rectangle 161">
                <a:extLst>
                  <a:ext uri="{FF2B5EF4-FFF2-40B4-BE49-F238E27FC236}">
                    <a16:creationId xmlns:a16="http://schemas.microsoft.com/office/drawing/2014/main" id="{65D9E15D-AE27-F3D8-10B8-43F78C55422B}"/>
                  </a:ext>
                </a:extLst>
              </p:cNvPr>
              <p:cNvSpPr/>
              <p:nvPr/>
            </p:nvSpPr>
            <p:spPr>
              <a:xfrm>
                <a:off x="499762" y="5345110"/>
                <a:ext cx="2600827"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3" name="Rectangle 162">
                <a:extLst>
                  <a:ext uri="{FF2B5EF4-FFF2-40B4-BE49-F238E27FC236}">
                    <a16:creationId xmlns:a16="http://schemas.microsoft.com/office/drawing/2014/main" id="{52B4D59B-BCBB-0A09-7A92-9497E071C4A8}"/>
                  </a:ext>
                </a:extLst>
              </p:cNvPr>
              <p:cNvSpPr/>
              <p:nvPr/>
            </p:nvSpPr>
            <p:spPr>
              <a:xfrm>
                <a:off x="-213702" y="5048158"/>
                <a:ext cx="3551640" cy="322122"/>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6. Check for Quality and ‘Toxicity’ </a:t>
                </a:r>
              </a:p>
            </p:txBody>
          </p:sp>
        </p:grpSp>
        <p:pic>
          <p:nvPicPr>
            <p:cNvPr id="232" name="Picture 231" descr="A blue checklist with check boxes and a check mark&#10;&#10;Description automatically generated">
              <a:extLst>
                <a:ext uri="{FF2B5EF4-FFF2-40B4-BE49-F238E27FC236}">
                  <a16:creationId xmlns:a16="http://schemas.microsoft.com/office/drawing/2014/main" id="{06BF5F4A-A971-E5CF-AB93-75CB329BEB35}"/>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l="12178" t="7672" r="10871" b="9397"/>
            <a:stretch/>
          </p:blipFill>
          <p:spPr>
            <a:xfrm>
              <a:off x="4484018" y="3829560"/>
              <a:ext cx="512701" cy="512064"/>
            </a:xfrm>
            <a:prstGeom prst="rect">
              <a:avLst/>
            </a:prstGeom>
          </p:spPr>
        </p:pic>
      </p:grpSp>
      <p:grpSp>
        <p:nvGrpSpPr>
          <p:cNvPr id="244" name="Group 243">
            <a:extLst>
              <a:ext uri="{FF2B5EF4-FFF2-40B4-BE49-F238E27FC236}">
                <a16:creationId xmlns:a16="http://schemas.microsoft.com/office/drawing/2014/main" id="{DAC6B7CD-18B0-28A0-7F2A-8631E660F215}"/>
              </a:ext>
            </a:extLst>
          </p:cNvPr>
          <p:cNvGrpSpPr/>
          <p:nvPr/>
        </p:nvGrpSpPr>
        <p:grpSpPr>
          <a:xfrm>
            <a:off x="149075" y="1952445"/>
            <a:ext cx="5212174" cy="1508806"/>
            <a:chOff x="149075" y="1915233"/>
            <a:chExt cx="5212174" cy="1508806"/>
          </a:xfrm>
        </p:grpSpPr>
        <p:grpSp>
          <p:nvGrpSpPr>
            <p:cNvPr id="195" name="Group 194">
              <a:extLst>
                <a:ext uri="{FF2B5EF4-FFF2-40B4-BE49-F238E27FC236}">
                  <a16:creationId xmlns:a16="http://schemas.microsoft.com/office/drawing/2014/main" id="{C9F9A347-EAF1-510C-410F-22790CAE6559}"/>
                </a:ext>
              </a:extLst>
            </p:cNvPr>
            <p:cNvGrpSpPr/>
            <p:nvPr/>
          </p:nvGrpSpPr>
          <p:grpSpPr>
            <a:xfrm>
              <a:off x="3571292" y="2288890"/>
              <a:ext cx="1021182" cy="593803"/>
              <a:chOff x="2139187" y="2478818"/>
              <a:chExt cx="971620" cy="564983"/>
            </a:xfrm>
          </p:grpSpPr>
          <p:sp>
            <p:nvSpPr>
              <p:cNvPr id="212" name="Oval 211">
                <a:extLst>
                  <a:ext uri="{FF2B5EF4-FFF2-40B4-BE49-F238E27FC236}">
                    <a16:creationId xmlns:a16="http://schemas.microsoft.com/office/drawing/2014/main" id="{9C097B7F-C1BD-E733-7BDB-F79405A7D283}"/>
                  </a:ext>
                </a:extLst>
              </p:cNvPr>
              <p:cNvSpPr/>
              <p:nvPr/>
            </p:nvSpPr>
            <p:spPr>
              <a:xfrm flipH="1">
                <a:off x="2932738" y="2865732"/>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3" name="Freeform: Shape 212">
                <a:extLst>
                  <a:ext uri="{FF2B5EF4-FFF2-40B4-BE49-F238E27FC236}">
                    <a16:creationId xmlns:a16="http://schemas.microsoft.com/office/drawing/2014/main" id="{8172BE69-E7B8-361B-FB01-A5F7D3EE452A}"/>
                  </a:ext>
                </a:extLst>
              </p:cNvPr>
              <p:cNvSpPr/>
              <p:nvPr/>
            </p:nvSpPr>
            <p:spPr>
              <a:xfrm flipH="1">
                <a:off x="2139187" y="247881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4" name="Oval 213">
                <a:extLst>
                  <a:ext uri="{FF2B5EF4-FFF2-40B4-BE49-F238E27FC236}">
                    <a16:creationId xmlns:a16="http://schemas.microsoft.com/office/drawing/2014/main" id="{919FC245-836B-705A-F712-7ED03B92F487}"/>
                  </a:ext>
                </a:extLst>
              </p:cNvPr>
              <p:cNvSpPr/>
              <p:nvPr/>
            </p:nvSpPr>
            <p:spPr>
              <a:xfrm flipH="1">
                <a:off x="2990634" y="2923318"/>
                <a:ext cx="62276" cy="62899"/>
              </a:xfrm>
              <a:prstGeom prst="ellipse">
                <a:avLst/>
              </a:prstGeom>
              <a:solidFill>
                <a:srgbClr val="4D8CA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7" name="Freeform: Shape 186">
              <a:extLst>
                <a:ext uri="{FF2B5EF4-FFF2-40B4-BE49-F238E27FC236}">
                  <a16:creationId xmlns:a16="http://schemas.microsoft.com/office/drawing/2014/main" id="{4BD2B9E9-8333-CF73-4993-37423830EABD}"/>
                </a:ext>
              </a:extLst>
            </p:cNvPr>
            <p:cNvSpPr/>
            <p:nvPr/>
          </p:nvSpPr>
          <p:spPr>
            <a:xfrm rot="18578224">
              <a:off x="4032744" y="2095534"/>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4D8CA1"/>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9" name="Group 158">
              <a:extLst>
                <a:ext uri="{FF2B5EF4-FFF2-40B4-BE49-F238E27FC236}">
                  <a16:creationId xmlns:a16="http://schemas.microsoft.com/office/drawing/2014/main" id="{FE334271-05A8-866D-3B32-6CF61B6498F5}"/>
                </a:ext>
              </a:extLst>
            </p:cNvPr>
            <p:cNvGrpSpPr/>
            <p:nvPr/>
          </p:nvGrpSpPr>
          <p:grpSpPr>
            <a:xfrm>
              <a:off x="149075" y="2004561"/>
              <a:ext cx="4062459" cy="589099"/>
              <a:chOff x="-618552" y="5292034"/>
              <a:chExt cx="3865290" cy="560507"/>
            </a:xfrm>
          </p:grpSpPr>
          <p:sp>
            <p:nvSpPr>
              <p:cNvPr id="160" name="Rectangle 159">
                <a:extLst>
                  <a:ext uri="{FF2B5EF4-FFF2-40B4-BE49-F238E27FC236}">
                    <a16:creationId xmlns:a16="http://schemas.microsoft.com/office/drawing/2014/main" id="{8565EE2B-A070-45D8-F8ED-74CE3D22C699}"/>
                  </a:ext>
                </a:extLst>
              </p:cNvPr>
              <p:cNvSpPr/>
              <p:nvPr/>
            </p:nvSpPr>
            <p:spPr>
              <a:xfrm>
                <a:off x="-193867" y="5588986"/>
                <a:ext cx="3199502"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1" name="Rectangle 160">
                <a:extLst>
                  <a:ext uri="{FF2B5EF4-FFF2-40B4-BE49-F238E27FC236}">
                    <a16:creationId xmlns:a16="http://schemas.microsoft.com/office/drawing/2014/main" id="{7A8C29A4-703A-93EA-A1FE-3A9C0B35C846}"/>
                  </a:ext>
                </a:extLst>
              </p:cNvPr>
              <p:cNvSpPr/>
              <p:nvPr/>
            </p:nvSpPr>
            <p:spPr>
              <a:xfrm>
                <a:off x="-618552" y="5292034"/>
                <a:ext cx="3865290" cy="322123"/>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7. Deliver a High-Quality Response</a:t>
                </a:r>
              </a:p>
            </p:txBody>
          </p:sp>
        </p:grpSp>
        <p:pic>
          <p:nvPicPr>
            <p:cNvPr id="234" name="Picture 233" descr="A blue line drawing of a chat bubble&#10;&#10;Description automatically generated">
              <a:extLst>
                <a:ext uri="{FF2B5EF4-FFF2-40B4-BE49-F238E27FC236}">
                  <a16:creationId xmlns:a16="http://schemas.microsoft.com/office/drawing/2014/main" id="{46A9DD9C-05A5-6C08-F84D-098C39AD07DD}"/>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21027" y="2513672"/>
              <a:ext cx="512064" cy="512064"/>
            </a:xfrm>
            <a:prstGeom prst="rect">
              <a:avLst/>
            </a:prstGeom>
          </p:spPr>
        </p:pic>
      </p:grpSp>
    </p:spTree>
    <p:extLst>
      <p:ext uri="{BB962C8B-B14F-4D97-AF65-F5344CB8AC3E}">
        <p14:creationId xmlns:p14="http://schemas.microsoft.com/office/powerpoint/2010/main" val="16453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Ingestion - Why</a:t>
            </a:r>
            <a:endParaRPr dirty="0"/>
          </a:p>
        </p:txBody>
      </p:sp>
      <p:sp>
        <p:nvSpPr>
          <p:cNvPr id="3" name="Content Placeholder 2"/>
          <p:cNvSpPr>
            <a:spLocks noGrp="1"/>
          </p:cNvSpPr>
          <p:nvPr>
            <p:ph idx="1"/>
          </p:nvPr>
        </p:nvSpPr>
        <p:spPr/>
        <p:txBody>
          <a:bodyPr>
            <a:normAutofit/>
          </a:bodyPr>
          <a:lstStyle/>
          <a:p>
            <a:pPr marL="0" indent="0">
              <a:buNone/>
            </a:pPr>
            <a:r>
              <a:rPr lang="en-US" dirty="0"/>
              <a:t>Problem:</a:t>
            </a:r>
          </a:p>
          <a:p>
            <a:r>
              <a:rPr lang="en-US" dirty="0"/>
              <a:t>LLMs are trained offline on a massive corpus and unaware of events after training</a:t>
            </a:r>
          </a:p>
          <a:p>
            <a:r>
              <a:rPr lang="en-US" dirty="0"/>
              <a:t>LLMs do not know your business proprietary or domain specific data</a:t>
            </a:r>
          </a:p>
          <a:p>
            <a:r>
              <a:rPr lang="en-US" dirty="0"/>
              <a:t>LLMs do not have real-time information</a:t>
            </a:r>
          </a:p>
          <a:p>
            <a:pPr marL="0" indent="0">
              <a:buNone/>
            </a:pPr>
            <a:r>
              <a:rPr lang="en-US" dirty="0"/>
              <a:t>Solution:</a:t>
            </a:r>
            <a:endParaRPr dirty="0"/>
          </a:p>
          <a:p>
            <a:r>
              <a:rPr lang="en-US" dirty="0"/>
              <a:t>Feed the LLM </a:t>
            </a:r>
            <a:r>
              <a:rPr lang="en-US" b="1" dirty="0"/>
              <a:t>relevant</a:t>
            </a:r>
            <a:r>
              <a:rPr lang="en-US" dirty="0"/>
              <a:t> context in real-time, by using an information retrieval system</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iceberg in the water&#10;&#10;Description automatically generated">
            <a:extLst>
              <a:ext uri="{FF2B5EF4-FFF2-40B4-BE49-F238E27FC236}">
                <a16:creationId xmlns:a16="http://schemas.microsoft.com/office/drawing/2014/main" id="{25BCB3D2-F7D8-01D9-669C-5F02788FF95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12201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30E54974-7773-93C4-4CC1-8C9862D4AD9F}"/>
              </a:ext>
            </a:extLst>
          </p:cNvPr>
          <p:cNvPicPr>
            <a:picLocks noChangeAspect="1"/>
          </p:cNvPicPr>
          <p:nvPr/>
        </p:nvPicPr>
        <p:blipFill>
          <a:blip r:embed="rId2"/>
          <a:srcRect t="19"/>
          <a:stretch/>
        </p:blipFill>
        <p:spPr>
          <a:xfrm>
            <a:off x="20" y="1282"/>
            <a:ext cx="12191980" cy="6856718"/>
          </a:xfrm>
          <a:prstGeom prst="rect">
            <a:avLst/>
          </a:prstGeom>
        </p:spPr>
      </p:pic>
    </p:spTree>
    <p:extLst>
      <p:ext uri="{BB962C8B-B14F-4D97-AF65-F5344CB8AC3E}">
        <p14:creationId xmlns:p14="http://schemas.microsoft.com/office/powerpoint/2010/main" val="2258181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D61C4D8-98C5-B243-4C87-CF799926B573}"/>
              </a:ext>
            </a:extLst>
          </p:cNvPr>
          <p:cNvPicPr>
            <a:picLocks noChangeAspect="1"/>
          </p:cNvPicPr>
          <p:nvPr/>
        </p:nvPicPr>
        <p:blipFill>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780501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6" name="Table Placeholder 2">
            <a:extLst>
              <a:ext uri="{FF2B5EF4-FFF2-40B4-BE49-F238E27FC236}">
                <a16:creationId xmlns:a16="http://schemas.microsoft.com/office/drawing/2014/main" id="{4328DFB2-5E42-FB3B-2407-FCA1F577505D}"/>
              </a:ext>
            </a:extLst>
          </p:cNvPr>
          <p:cNvGraphicFramePr/>
          <p:nvPr/>
        </p:nvGraphicFramePr>
        <p:xfrm>
          <a:off x="4457812" y="1774116"/>
          <a:ext cx="6756528" cy="33097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1121509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p:txBody>
          <a:bodyPr/>
          <a:lstStyle/>
          <a:p>
            <a:r>
              <a:rPr lang="en-US" sz="3000" dirty="0">
                <a:latin typeface="IBM Plex Sans" panose="020B0503050203000203" pitchFamily="34" charset="0"/>
              </a:rPr>
              <a:t>Types of Data: Structured </a:t>
            </a:r>
            <a:endParaRPr lang="en-IN" sz="3000" dirty="0">
              <a:latin typeface="IBM Plex Sans" panose="020B0503050203000203" pitchFamily="34" charset="0"/>
            </a:endParaRPr>
          </a:p>
        </p:txBody>
      </p:sp>
      <p:pic>
        <p:nvPicPr>
          <p:cNvPr id="4" name="Picture 3">
            <a:extLst>
              <a:ext uri="{FF2B5EF4-FFF2-40B4-BE49-F238E27FC236}">
                <a16:creationId xmlns:a16="http://schemas.microsoft.com/office/drawing/2014/main" id="{1F57B290-A343-7C5A-FC89-77B3DDA69980}"/>
              </a:ext>
            </a:extLst>
          </p:cNvPr>
          <p:cNvPicPr>
            <a:picLocks noChangeAspect="1"/>
          </p:cNvPicPr>
          <p:nvPr/>
        </p:nvPicPr>
        <p:blipFill>
          <a:blip r:embed="rId3"/>
          <a:stretch>
            <a:fillRect/>
          </a:stretch>
        </p:blipFill>
        <p:spPr>
          <a:xfrm>
            <a:off x="5803392" y="1341121"/>
            <a:ext cx="3423543" cy="2753868"/>
          </a:xfrm>
          <a:prstGeom prst="rect">
            <a:avLst/>
          </a:prstGeom>
        </p:spPr>
      </p:pic>
      <p:pic>
        <p:nvPicPr>
          <p:cNvPr id="7" name="Picture 6">
            <a:extLst>
              <a:ext uri="{FF2B5EF4-FFF2-40B4-BE49-F238E27FC236}">
                <a16:creationId xmlns:a16="http://schemas.microsoft.com/office/drawing/2014/main" id="{201E0381-BAA3-9F10-EBE2-CB9C075E6333}"/>
              </a:ext>
            </a:extLst>
          </p:cNvPr>
          <p:cNvPicPr>
            <a:picLocks noChangeAspect="1"/>
          </p:cNvPicPr>
          <p:nvPr/>
        </p:nvPicPr>
        <p:blipFill>
          <a:blip r:embed="rId4"/>
          <a:stretch>
            <a:fillRect/>
          </a:stretch>
        </p:blipFill>
        <p:spPr>
          <a:xfrm>
            <a:off x="472990" y="1456195"/>
            <a:ext cx="4858428" cy="2638793"/>
          </a:xfrm>
          <a:prstGeom prst="rect">
            <a:avLst/>
          </a:prstGeom>
        </p:spPr>
      </p:pic>
      <p:pic>
        <p:nvPicPr>
          <p:cNvPr id="12" name="Picture 11">
            <a:extLst>
              <a:ext uri="{FF2B5EF4-FFF2-40B4-BE49-F238E27FC236}">
                <a16:creationId xmlns:a16="http://schemas.microsoft.com/office/drawing/2014/main" id="{ECE21C9D-6969-93DC-7591-7FC952B704B8}"/>
              </a:ext>
            </a:extLst>
          </p:cNvPr>
          <p:cNvPicPr>
            <a:picLocks noChangeAspect="1"/>
          </p:cNvPicPr>
          <p:nvPr/>
        </p:nvPicPr>
        <p:blipFill>
          <a:blip r:embed="rId5"/>
          <a:stretch>
            <a:fillRect/>
          </a:stretch>
        </p:blipFill>
        <p:spPr>
          <a:xfrm>
            <a:off x="6024145" y="4445883"/>
            <a:ext cx="5401429" cy="1619476"/>
          </a:xfrm>
          <a:prstGeom prst="rect">
            <a:avLst/>
          </a:prstGeom>
        </p:spPr>
      </p:pic>
      <p:sp>
        <p:nvSpPr>
          <p:cNvPr id="13" name="TextBox 12">
            <a:extLst>
              <a:ext uri="{FF2B5EF4-FFF2-40B4-BE49-F238E27FC236}">
                <a16:creationId xmlns:a16="http://schemas.microsoft.com/office/drawing/2014/main" id="{FFC6909E-7E2D-6C56-D188-74606DCBE1E0}"/>
              </a:ext>
            </a:extLst>
          </p:cNvPr>
          <p:cNvSpPr txBox="1"/>
          <p:nvPr/>
        </p:nvSpPr>
        <p:spPr>
          <a:xfrm>
            <a:off x="9698909" y="2177935"/>
            <a:ext cx="156667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volini" panose="020B0502040204020203" pitchFamily="66" charset="0"/>
                <a:ea typeface="+mn-ea"/>
                <a:cs typeface="Cavolini" panose="020B0502040204020203" pitchFamily="66" charset="0"/>
              </a:rPr>
              <a:t>Database</a:t>
            </a:r>
          </a:p>
        </p:txBody>
      </p:sp>
      <p:sp>
        <p:nvSpPr>
          <p:cNvPr id="14" name="TextBox 13">
            <a:extLst>
              <a:ext uri="{FF2B5EF4-FFF2-40B4-BE49-F238E27FC236}">
                <a16:creationId xmlns:a16="http://schemas.microsoft.com/office/drawing/2014/main" id="{580D25EB-47DE-9533-749C-98B1A6BBB3FA}"/>
              </a:ext>
            </a:extLst>
          </p:cNvPr>
          <p:cNvSpPr txBox="1"/>
          <p:nvPr/>
        </p:nvSpPr>
        <p:spPr>
          <a:xfrm>
            <a:off x="472990" y="4940140"/>
            <a:ext cx="590499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Cavolini" panose="020B0502040204020203" pitchFamily="66" charset="0"/>
                <a:ea typeface="+mn-ea"/>
                <a:cs typeface="Cavolini" panose="020B0502040204020203" pitchFamily="66" charset="0"/>
              </a:rPr>
              <a:t>Comma separated variables - CSV</a:t>
            </a:r>
          </a:p>
        </p:txBody>
      </p:sp>
    </p:spTree>
    <p:custDataLst>
      <p:tags r:id="rId1"/>
    </p:custDataLst>
    <p:extLst>
      <p:ext uri="{BB962C8B-B14F-4D97-AF65-F5344CB8AC3E}">
        <p14:creationId xmlns:p14="http://schemas.microsoft.com/office/powerpoint/2010/main" val="1047903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7DD77B92-CB36-4B20-A59A-59625E0F0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a:xfrm>
            <a:off x="645065" y="1463040"/>
            <a:ext cx="3796306" cy="2690949"/>
          </a:xfrm>
        </p:spPr>
        <p:txBody>
          <a:bodyPr vert="horz" lIns="91440" tIns="45720" rIns="91440" bIns="45720" rtlCol="0" anchor="t">
            <a:normAutofit/>
          </a:bodyPr>
          <a:lstStyle/>
          <a:p>
            <a:r>
              <a:rPr lang="en-US" sz="4800" kern="1200" dirty="0">
                <a:solidFill>
                  <a:schemeClr val="tx1"/>
                </a:solidFill>
                <a:latin typeface="+mj-lt"/>
                <a:ea typeface="+mj-ea"/>
                <a:cs typeface="+mj-cs"/>
              </a:rPr>
              <a:t>Types of Data: Un</a:t>
            </a:r>
            <a:r>
              <a:rPr lang="en-US" sz="4800" dirty="0"/>
              <a:t>s</a:t>
            </a:r>
            <a:r>
              <a:rPr lang="en-US" sz="4800" kern="1200" dirty="0">
                <a:solidFill>
                  <a:schemeClr val="tx1"/>
                </a:solidFill>
                <a:latin typeface="+mj-lt"/>
                <a:ea typeface="+mj-ea"/>
                <a:cs typeface="+mj-cs"/>
              </a:rPr>
              <a:t>tructured </a:t>
            </a:r>
          </a:p>
        </p:txBody>
      </p:sp>
      <p:grpSp>
        <p:nvGrpSpPr>
          <p:cNvPr id="29" name="Group 2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30" name="Rectangle 2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cxnSp>
          <p:nvCxnSpPr>
            <p:cNvPr id="31" name="Straight Connector 3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7" name="Graphic 1">
            <a:extLst>
              <a:ext uri="{FF2B5EF4-FFF2-40B4-BE49-F238E27FC236}">
                <a16:creationId xmlns:a16="http://schemas.microsoft.com/office/drawing/2014/main" id="{6273AF07-365A-29EC-D933-6325E95E15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07705" y="4769719"/>
            <a:ext cx="848889" cy="212222"/>
          </a:xfrm>
          <a:prstGeom prst="rect">
            <a:avLst/>
          </a:prstGeom>
        </p:spPr>
      </p:pic>
      <p:grpSp>
        <p:nvGrpSpPr>
          <p:cNvPr id="23" name="Group 22">
            <a:extLst>
              <a:ext uri="{FF2B5EF4-FFF2-40B4-BE49-F238E27FC236}">
                <a16:creationId xmlns:a16="http://schemas.microsoft.com/office/drawing/2014/main" id="{AD7A8908-52B5-F4D1-FB9E-A9F290F18A51}"/>
              </a:ext>
            </a:extLst>
          </p:cNvPr>
          <p:cNvGrpSpPr/>
          <p:nvPr/>
        </p:nvGrpSpPr>
        <p:grpSpPr>
          <a:xfrm>
            <a:off x="5689601" y="1147807"/>
            <a:ext cx="1667054" cy="2087795"/>
            <a:chOff x="6371549" y="2025688"/>
            <a:chExt cx="985105" cy="1209914"/>
          </a:xfrm>
        </p:grpSpPr>
        <p:sp>
          <p:nvSpPr>
            <p:cNvPr id="13" name="TextBox 12">
              <a:extLst>
                <a:ext uri="{FF2B5EF4-FFF2-40B4-BE49-F238E27FC236}">
                  <a16:creationId xmlns:a16="http://schemas.microsoft.com/office/drawing/2014/main" id="{FFC6909E-7E2D-6C56-D188-74606DCBE1E0}"/>
                </a:ext>
              </a:extLst>
            </p:cNvPr>
            <p:cNvSpPr txBox="1"/>
            <p:nvPr/>
          </p:nvSpPr>
          <p:spPr>
            <a:xfrm>
              <a:off x="6378115" y="2025688"/>
              <a:ext cx="978539" cy="321306"/>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1488" b="1" i="0" u="none" strike="noStrike" kern="1200" cap="none" spc="0" normalizeH="0" baseline="0" noProof="0">
                  <a:ln>
                    <a:noFill/>
                  </a:ln>
                  <a:solidFill>
                    <a:prstClr val="black"/>
                  </a:solidFill>
                  <a:effectLst/>
                  <a:uLnTx/>
                  <a:uFillTx/>
                  <a:latin typeface="Cavolini" panose="020B0502040204020203" pitchFamily="66" charset="0"/>
                  <a:ea typeface="+mn-ea"/>
                  <a:cs typeface="Cavolini" panose="020B0502040204020203" pitchFamily="66" charset="0"/>
                </a:rPr>
                <a:t>Text</a:t>
              </a:r>
              <a:endParaRPr kumimoji="0" lang="en-US" sz="2400" b="1" i="0" u="none" strike="noStrike" kern="1200" cap="none" spc="0" normalizeH="0" baseline="0" noProof="0">
                <a:ln>
                  <a:noFill/>
                </a:ln>
                <a:solidFill>
                  <a:prstClr val="black"/>
                </a:solidFill>
                <a:effectLst/>
                <a:uLnTx/>
                <a:uFillTx/>
                <a:latin typeface="Cavolini" panose="020B0502040204020203" pitchFamily="66" charset="0"/>
                <a:ea typeface="+mn-ea"/>
                <a:cs typeface="Cavolini" panose="020B0502040204020203" pitchFamily="66" charset="0"/>
              </a:endParaRPr>
            </a:p>
          </p:txBody>
        </p:sp>
        <p:pic>
          <p:nvPicPr>
            <p:cNvPr id="9" name="Graphic 8" descr="Document with solid fill">
              <a:extLst>
                <a:ext uri="{FF2B5EF4-FFF2-40B4-BE49-F238E27FC236}">
                  <a16:creationId xmlns:a16="http://schemas.microsoft.com/office/drawing/2014/main" id="{ADAA65D8-E354-5F7A-4361-5BD65045032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1549" y="2664472"/>
              <a:ext cx="571129" cy="571130"/>
            </a:xfrm>
            <a:prstGeom prst="rect">
              <a:avLst/>
            </a:prstGeom>
          </p:spPr>
        </p:pic>
        <p:pic>
          <p:nvPicPr>
            <p:cNvPr id="10" name="Graphic 9" descr="Document with solid fill">
              <a:extLst>
                <a:ext uri="{FF2B5EF4-FFF2-40B4-BE49-F238E27FC236}">
                  <a16:creationId xmlns:a16="http://schemas.microsoft.com/office/drawing/2014/main" id="{A8BF94A6-4E7E-7897-77BE-C63FA77FDE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538128" y="2332551"/>
              <a:ext cx="571129" cy="571130"/>
            </a:xfrm>
            <a:prstGeom prst="rect">
              <a:avLst/>
            </a:prstGeom>
          </p:spPr>
        </p:pic>
      </p:grpSp>
      <p:grpSp>
        <p:nvGrpSpPr>
          <p:cNvPr id="24" name="Group 23">
            <a:extLst>
              <a:ext uri="{FF2B5EF4-FFF2-40B4-BE49-F238E27FC236}">
                <a16:creationId xmlns:a16="http://schemas.microsoft.com/office/drawing/2014/main" id="{8A7E04A3-2DEE-1642-97C0-A336734035D7}"/>
              </a:ext>
            </a:extLst>
          </p:cNvPr>
          <p:cNvGrpSpPr/>
          <p:nvPr/>
        </p:nvGrpSpPr>
        <p:grpSpPr>
          <a:xfrm>
            <a:off x="7488528" y="1061027"/>
            <a:ext cx="1875012" cy="2338195"/>
            <a:chOff x="8255546" y="2044197"/>
            <a:chExt cx="1107993" cy="1355025"/>
          </a:xfrm>
        </p:grpSpPr>
        <p:sp>
          <p:nvSpPr>
            <p:cNvPr id="2" name="TextBox 1">
              <a:extLst>
                <a:ext uri="{FF2B5EF4-FFF2-40B4-BE49-F238E27FC236}">
                  <a16:creationId xmlns:a16="http://schemas.microsoft.com/office/drawing/2014/main" id="{08673A0F-6F3C-D300-FC28-95FA24CFBBA6}"/>
                </a:ext>
              </a:extLst>
            </p:cNvPr>
            <p:cNvSpPr txBox="1"/>
            <p:nvPr/>
          </p:nvSpPr>
          <p:spPr>
            <a:xfrm>
              <a:off x="8385000" y="2044197"/>
              <a:ext cx="978539" cy="321306"/>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1488" b="1" i="0" u="none" strike="noStrike" kern="1200" cap="none" spc="0" normalizeH="0" baseline="0" noProof="0">
                  <a:ln>
                    <a:noFill/>
                  </a:ln>
                  <a:solidFill>
                    <a:prstClr val="black"/>
                  </a:solidFill>
                  <a:effectLst/>
                  <a:uLnTx/>
                  <a:uFillTx/>
                  <a:latin typeface="Cavolini" panose="020B0502040204020203" pitchFamily="66" charset="0"/>
                  <a:ea typeface="+mn-ea"/>
                  <a:cs typeface="Cavolini" panose="020B0502040204020203" pitchFamily="66" charset="0"/>
                </a:rPr>
                <a:t>Video</a:t>
              </a:r>
              <a:endParaRPr kumimoji="0" lang="en-US" sz="2400" b="1" i="0" u="none" strike="noStrike" kern="1200" cap="none" spc="0" normalizeH="0" baseline="0" noProof="0">
                <a:ln>
                  <a:noFill/>
                </a:ln>
                <a:solidFill>
                  <a:prstClr val="black"/>
                </a:solidFill>
                <a:effectLst/>
                <a:uLnTx/>
                <a:uFillTx/>
                <a:latin typeface="Cavolini" panose="020B0502040204020203" pitchFamily="66" charset="0"/>
                <a:ea typeface="+mn-ea"/>
                <a:cs typeface="Cavolini" panose="020B0502040204020203" pitchFamily="66" charset="0"/>
              </a:endParaRPr>
            </a:p>
          </p:txBody>
        </p:sp>
        <p:pic>
          <p:nvPicPr>
            <p:cNvPr id="15" name="Graphic 14" descr="Presentation with media with solid fill">
              <a:extLst>
                <a:ext uri="{FF2B5EF4-FFF2-40B4-BE49-F238E27FC236}">
                  <a16:creationId xmlns:a16="http://schemas.microsoft.com/office/drawing/2014/main" id="{87E7D812-EFDE-E219-A7CA-319B719CC76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255546" y="2416075"/>
              <a:ext cx="571129" cy="571130"/>
            </a:xfrm>
            <a:prstGeom prst="rect">
              <a:avLst/>
            </a:prstGeom>
          </p:spPr>
        </p:pic>
        <p:pic>
          <p:nvPicPr>
            <p:cNvPr id="18" name="Graphic 17" descr="Security camera with solid fill">
              <a:extLst>
                <a:ext uri="{FF2B5EF4-FFF2-40B4-BE49-F238E27FC236}">
                  <a16:creationId xmlns:a16="http://schemas.microsoft.com/office/drawing/2014/main" id="{BD7A5110-18AF-F048-EE78-1CF740DBDB6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69108" y="2828092"/>
              <a:ext cx="571129" cy="571130"/>
            </a:xfrm>
            <a:prstGeom prst="rect">
              <a:avLst/>
            </a:prstGeom>
          </p:spPr>
        </p:pic>
      </p:grpSp>
      <p:grpSp>
        <p:nvGrpSpPr>
          <p:cNvPr id="25" name="Group 24">
            <a:extLst>
              <a:ext uri="{FF2B5EF4-FFF2-40B4-BE49-F238E27FC236}">
                <a16:creationId xmlns:a16="http://schemas.microsoft.com/office/drawing/2014/main" id="{991A13F1-0FE3-0EB5-ACEC-B1B2805E41AD}"/>
              </a:ext>
            </a:extLst>
          </p:cNvPr>
          <p:cNvGrpSpPr/>
          <p:nvPr/>
        </p:nvGrpSpPr>
        <p:grpSpPr>
          <a:xfrm>
            <a:off x="9342974" y="1098044"/>
            <a:ext cx="2027451" cy="2294182"/>
            <a:chOff x="10172352" y="2062706"/>
            <a:chExt cx="1198073" cy="1329519"/>
          </a:xfrm>
        </p:grpSpPr>
        <p:sp>
          <p:nvSpPr>
            <p:cNvPr id="3" name="TextBox 2">
              <a:extLst>
                <a:ext uri="{FF2B5EF4-FFF2-40B4-BE49-F238E27FC236}">
                  <a16:creationId xmlns:a16="http://schemas.microsoft.com/office/drawing/2014/main" id="{FFA9DA80-4402-9352-D05C-9D92A340624C}"/>
                </a:ext>
              </a:extLst>
            </p:cNvPr>
            <p:cNvSpPr txBox="1"/>
            <p:nvPr/>
          </p:nvSpPr>
          <p:spPr>
            <a:xfrm>
              <a:off x="10391886" y="2062706"/>
              <a:ext cx="978539" cy="321306"/>
            </a:xfrm>
            <a:prstGeom prst="rect">
              <a:avLst/>
            </a:prstGeom>
            <a:noFill/>
          </p:spPr>
          <p:txBody>
            <a:bodyPr wrap="square" rtlCol="0">
              <a:spAutoFit/>
            </a:bodyPr>
            <a:lstStyle/>
            <a:p>
              <a:pPr marL="0" marR="0" lvl="0" indent="0" algn="l" defTabSz="566928" rtl="0" eaLnBrk="1" fontAlgn="auto" latinLnBrk="0" hangingPunct="1">
                <a:lnSpc>
                  <a:spcPct val="100000"/>
                </a:lnSpc>
                <a:spcBef>
                  <a:spcPts val="0"/>
                </a:spcBef>
                <a:spcAft>
                  <a:spcPts val="600"/>
                </a:spcAft>
                <a:buClrTx/>
                <a:buSzTx/>
                <a:buFontTx/>
                <a:buNone/>
                <a:tabLst/>
                <a:defRPr/>
              </a:pPr>
              <a:r>
                <a:rPr kumimoji="0" lang="en-US" sz="1488" b="1" i="0" u="none" strike="noStrike" kern="1200" cap="none" spc="0" normalizeH="0" baseline="0" noProof="0">
                  <a:ln>
                    <a:noFill/>
                  </a:ln>
                  <a:solidFill>
                    <a:prstClr val="black"/>
                  </a:solidFill>
                  <a:effectLst/>
                  <a:uLnTx/>
                  <a:uFillTx/>
                  <a:latin typeface="Cavolini" panose="020B0502040204020203" pitchFamily="66" charset="0"/>
                  <a:ea typeface="+mn-ea"/>
                  <a:cs typeface="Cavolini" panose="020B0502040204020203" pitchFamily="66" charset="0"/>
                </a:rPr>
                <a:t>Image</a:t>
              </a:r>
              <a:endParaRPr kumimoji="0" lang="en-US" sz="2400" b="1" i="0" u="none" strike="noStrike" kern="1200" cap="none" spc="0" normalizeH="0" baseline="0" noProof="0">
                <a:ln>
                  <a:noFill/>
                </a:ln>
                <a:solidFill>
                  <a:prstClr val="black"/>
                </a:solidFill>
                <a:effectLst/>
                <a:uLnTx/>
                <a:uFillTx/>
                <a:latin typeface="Cavolini" panose="020B0502040204020203" pitchFamily="66" charset="0"/>
                <a:ea typeface="+mn-ea"/>
                <a:cs typeface="Cavolini" panose="020B0502040204020203" pitchFamily="66" charset="0"/>
              </a:endParaRPr>
            </a:p>
          </p:txBody>
        </p:sp>
        <p:pic>
          <p:nvPicPr>
            <p:cNvPr id="20" name="Graphic 19" descr="Image with solid fill">
              <a:extLst>
                <a:ext uri="{FF2B5EF4-FFF2-40B4-BE49-F238E27FC236}">
                  <a16:creationId xmlns:a16="http://schemas.microsoft.com/office/drawing/2014/main" id="{465BDF98-710D-EA41-9A50-FC3E0A937F5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553105" y="2375327"/>
              <a:ext cx="571129" cy="571130"/>
            </a:xfrm>
            <a:prstGeom prst="rect">
              <a:avLst/>
            </a:prstGeom>
          </p:spPr>
        </p:pic>
        <p:pic>
          <p:nvPicPr>
            <p:cNvPr id="21" name="Graphic 20" descr="Image with solid fill">
              <a:extLst>
                <a:ext uri="{FF2B5EF4-FFF2-40B4-BE49-F238E27FC236}">
                  <a16:creationId xmlns:a16="http://schemas.microsoft.com/office/drawing/2014/main" id="{F8DA7FDD-1D4B-D1F8-7F92-0CAAEEF531B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172352" y="2511264"/>
              <a:ext cx="571129" cy="571130"/>
            </a:xfrm>
            <a:prstGeom prst="rect">
              <a:avLst/>
            </a:prstGeom>
          </p:spPr>
        </p:pic>
        <p:pic>
          <p:nvPicPr>
            <p:cNvPr id="22" name="Graphic 21" descr="Image with solid fill">
              <a:extLst>
                <a:ext uri="{FF2B5EF4-FFF2-40B4-BE49-F238E27FC236}">
                  <a16:creationId xmlns:a16="http://schemas.microsoft.com/office/drawing/2014/main" id="{BDFA150E-768D-FF42-A2DB-8632C5900BB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648294" y="2821095"/>
              <a:ext cx="571129" cy="571130"/>
            </a:xfrm>
            <a:prstGeom prst="rect">
              <a:avLst/>
            </a:prstGeom>
          </p:spPr>
        </p:pic>
      </p:grpSp>
    </p:spTree>
    <p:custDataLst>
      <p:tags r:id="rId1"/>
    </p:custDataLst>
    <p:extLst>
      <p:ext uri="{BB962C8B-B14F-4D97-AF65-F5344CB8AC3E}">
        <p14:creationId xmlns:p14="http://schemas.microsoft.com/office/powerpoint/2010/main" val="252501975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3056</TotalTime>
  <Words>712</Words>
  <Application>Microsoft Office PowerPoint</Application>
  <PresentationFormat>Widescreen</PresentationFormat>
  <Paragraphs>123</Paragraphs>
  <Slides>16</Slides>
  <Notes>0</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16</vt:i4>
      </vt:variant>
    </vt:vector>
  </HeadingPairs>
  <TitlesOfParts>
    <vt:vector size="32" baseType="lpstr">
      <vt:lpstr>Aptos</vt:lpstr>
      <vt:lpstr>Aptos Display</vt:lpstr>
      <vt:lpstr>Arial</vt:lpstr>
      <vt:lpstr>Arial Nova</vt:lpstr>
      <vt:lpstr>Calibri</vt:lpstr>
      <vt:lpstr>Cavolini</vt:lpstr>
      <vt:lpstr>Consolas</vt:lpstr>
      <vt:lpstr>IBM Plex Sans</vt:lpstr>
      <vt:lpstr>Poppins</vt:lpstr>
      <vt:lpstr>Poppins Black</vt:lpstr>
      <vt:lpstr>Poppins Light</vt:lpstr>
      <vt:lpstr>Poppins Medium</vt:lpstr>
      <vt:lpstr>Wingdings</vt:lpstr>
      <vt:lpstr>Office Theme</vt:lpstr>
      <vt:lpstr>1_Office Theme</vt:lpstr>
      <vt:lpstr>2_Office Theme</vt:lpstr>
      <vt:lpstr>PowerPoint Presentation</vt:lpstr>
      <vt:lpstr>PowerPoint Presentation</vt:lpstr>
      <vt:lpstr>Data Ingestion - Why</vt:lpstr>
      <vt:lpstr>PowerPoint Presentation</vt:lpstr>
      <vt:lpstr>PowerPoint Presentation</vt:lpstr>
      <vt:lpstr>PowerPoint Presentation</vt:lpstr>
      <vt:lpstr>PowerPoint Presentation</vt:lpstr>
      <vt:lpstr>Types of Data: Structured </vt:lpstr>
      <vt:lpstr>Types of Data: Unstructured </vt:lpstr>
      <vt:lpstr>Data Sources</vt:lpstr>
      <vt:lpstr>Data Collection Techniques</vt:lpstr>
      <vt:lpstr>LangChain Framework </vt:lpstr>
      <vt:lpstr>Embeddings</vt:lpstr>
      <vt:lpstr>Embeddings - Why</vt:lpstr>
      <vt:lpstr>Window and Stride</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8</cp:revision>
  <dcterms:created xsi:type="dcterms:W3CDTF">2013-01-27T09:14:16Z</dcterms:created>
  <dcterms:modified xsi:type="dcterms:W3CDTF">2024-10-01T22:23:39Z</dcterms:modified>
  <cp:category/>
</cp:coreProperties>
</file>